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</p:sldIdLst>
  <p:sldSz cy="5143500" cx="9144000"/>
  <p:notesSz cx="6858000" cy="9144000"/>
  <p:embeddedFontLst>
    <p:embeddedFont>
      <p:font typeface="Roboto Mono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F195C10-FBA4-4CA1-9365-CBF3F8C87C02}">
  <a:tblStyle styleId="{4F195C10-FBA4-4CA1-9365-CBF3F8C87C0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1" Type="http://schemas.openxmlformats.org/officeDocument/2006/relationships/font" Target="fonts/RobotoMon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RobotoMono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font" Target="fonts/RobotoMono-bold.fntdata"/><Relationship Id="rId14" Type="http://schemas.openxmlformats.org/officeDocument/2006/relationships/slide" Target="slides/slide8.xml"/><Relationship Id="rId58" Type="http://schemas.openxmlformats.org/officeDocument/2006/relationships/font" Target="fonts/RobotoMono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409ab525e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g2409ab525e4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3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4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4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4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4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4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4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5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2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4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2"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3"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4"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5"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6"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3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3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"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2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4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6"/>
          <p:cNvSpPr txBox="1"/>
          <p:nvPr>
            <p:ph idx="1"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6"/>
          <p:cNvSpPr txBox="1"/>
          <p:nvPr>
            <p:ph idx="2"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3"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4"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5"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6"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2"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3"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"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3"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2"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3"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duarte@uffs.edu.br" TargetMode="External"/><Relationship Id="rId4" Type="http://schemas.openxmlformats.org/officeDocument/2006/relationships/hyperlink" Target="mailto:gian@uffs.edu.br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/>
          <p:nvPr/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Dinâmica</a:t>
            </a:r>
            <a:br>
              <a:rPr b="0" i="0" lang="en-US" sz="1800" u="none" cap="none" strike="noStrike"/>
            </a:br>
            <a:r>
              <a:rPr b="0" i="0" lang="en-US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br>
              <a:rPr b="0" i="0" lang="en-US" sz="1800" u="none" cap="none" strike="noStrike"/>
            </a:br>
            <a:r>
              <a:rPr b="0" i="0" lang="en-US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Listas</a:t>
            </a:r>
            <a:endParaRPr b="0" i="0" sz="5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7"/>
          <p:cNvSpPr txBox="1"/>
          <p:nvPr/>
        </p:nvSpPr>
        <p:spPr>
          <a:xfrm>
            <a:off x="311750" y="3202537"/>
            <a:ext cx="8520000" cy="18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Prof. Denio Duarte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sng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duarte@uffs.edu.br</a:t>
            </a:r>
            <a:endParaRPr b="0" i="0" sz="1500" u="none" cap="none" strike="noStrik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2400">
                <a:solidFill>
                  <a:srgbClr val="595959"/>
                </a:solidFill>
              </a:rPr>
              <a:t>Prof. Giancarlo D. Salton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u="sng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gian@uffs.edu.br</a:t>
            </a:r>
            <a:endParaRPr sz="17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6"/>
          <p:cNvSpPr txBox="1"/>
          <p:nvPr/>
        </p:nvSpPr>
        <p:spPr>
          <a:xfrm>
            <a:off x="311760" y="1152360"/>
            <a:ext cx="526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Lembrando: vetores são ponteiros disfarçados :)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v[4]={2,4,6,8};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*v=10;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6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Antes de continuarmos ...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6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6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4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36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6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6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8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6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6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6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6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6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6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6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6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6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6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6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7"/>
          <p:cNvSpPr txBox="1"/>
          <p:nvPr/>
        </p:nvSpPr>
        <p:spPr>
          <a:xfrm>
            <a:off x="311760" y="1152360"/>
            <a:ext cx="526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Lembrando: vetores são ponteiros disfarçados :)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v[4]={2,4,6,8};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*v=10;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*(v+1)=12;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7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37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Antes de continuarmos ...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7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7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4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7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6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37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8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37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7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7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7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7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7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7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7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7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7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7"/>
          <p:cNvSpPr/>
          <p:nvPr/>
        </p:nvSpPr>
        <p:spPr>
          <a:xfrm>
            <a:off x="8244000" y="374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7"/>
          <p:cNvSpPr/>
          <p:nvPr/>
        </p:nvSpPr>
        <p:spPr>
          <a:xfrm>
            <a:off x="6084000" y="3384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10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37"/>
          <p:cNvSpPr/>
          <p:nvPr/>
        </p:nvSpPr>
        <p:spPr>
          <a:xfrm>
            <a:off x="6804000" y="3384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12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7"/>
          <p:cNvSpPr/>
          <p:nvPr/>
        </p:nvSpPr>
        <p:spPr>
          <a:xfrm>
            <a:off x="7524000" y="3384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6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37"/>
          <p:cNvSpPr/>
          <p:nvPr/>
        </p:nvSpPr>
        <p:spPr>
          <a:xfrm>
            <a:off x="8244000" y="3384000"/>
            <a:ext cx="720000" cy="360000"/>
          </a:xfrm>
          <a:prstGeom prst="rect">
            <a:avLst/>
          </a:prstGeom>
          <a:solidFill>
            <a:srgbClr val="2A6099">
              <a:alpha val="5176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8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7"/>
          <p:cNvSpPr/>
          <p:nvPr/>
        </p:nvSpPr>
        <p:spPr>
          <a:xfrm>
            <a:off x="7524000" y="374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7"/>
          <p:cNvSpPr/>
          <p:nvPr/>
        </p:nvSpPr>
        <p:spPr>
          <a:xfrm>
            <a:off x="6084000" y="410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7"/>
          <p:cNvSpPr/>
          <p:nvPr/>
        </p:nvSpPr>
        <p:spPr>
          <a:xfrm>
            <a:off x="6804000" y="410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7"/>
          <p:cNvSpPr/>
          <p:nvPr/>
        </p:nvSpPr>
        <p:spPr>
          <a:xfrm>
            <a:off x="7524000" y="410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7"/>
          <p:cNvSpPr/>
          <p:nvPr/>
        </p:nvSpPr>
        <p:spPr>
          <a:xfrm>
            <a:off x="8244000" y="410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7"/>
          <p:cNvSpPr/>
          <p:nvPr/>
        </p:nvSpPr>
        <p:spPr>
          <a:xfrm>
            <a:off x="6084000" y="446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7"/>
          <p:cNvSpPr/>
          <p:nvPr/>
        </p:nvSpPr>
        <p:spPr>
          <a:xfrm>
            <a:off x="6804000" y="446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7"/>
          <p:cNvSpPr/>
          <p:nvPr/>
        </p:nvSpPr>
        <p:spPr>
          <a:xfrm>
            <a:off x="7524000" y="446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7"/>
          <p:cNvSpPr/>
          <p:nvPr/>
        </p:nvSpPr>
        <p:spPr>
          <a:xfrm>
            <a:off x="8244000" y="446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7"/>
          <p:cNvSpPr/>
          <p:nvPr/>
        </p:nvSpPr>
        <p:spPr>
          <a:xfrm>
            <a:off x="6804000" y="374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7"/>
          <p:cNvSpPr/>
          <p:nvPr/>
        </p:nvSpPr>
        <p:spPr>
          <a:xfrm>
            <a:off x="6084000" y="3744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6" name="Google Shape;376;p37"/>
          <p:cNvCxnSpPr/>
          <p:nvPr/>
        </p:nvCxnSpPr>
        <p:spPr>
          <a:xfrm>
            <a:off x="2160000" y="2700000"/>
            <a:ext cx="3924000" cy="90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77" name="Google Shape;377;p37"/>
          <p:cNvCxnSpPr/>
          <p:nvPr/>
        </p:nvCxnSpPr>
        <p:spPr>
          <a:xfrm>
            <a:off x="2700000" y="3060000"/>
            <a:ext cx="4320000" cy="54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8"/>
          <p:cNvSpPr txBox="1"/>
          <p:nvPr/>
        </p:nvSpPr>
        <p:spPr>
          <a:xfrm>
            <a:off x="311760" y="1152360"/>
            <a:ext cx="796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Lembrando: vetores são ponteiros disfarçados :)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2551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Noto Sans Symbols"/>
              <a:buChar char="−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 isso não se coloca &amp; no scanf para strings (vetores de caracteres):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char st[10];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scanf(“%s”,st);</a:t>
            </a:r>
            <a:r>
              <a:rPr b="0" lang="en-US" sz="22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// e não scanf(“%s”,</a:t>
            </a:r>
            <a:r>
              <a:rPr b="1" lang="en-US" sz="22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r>
              <a:rPr b="0" lang="en-US" sz="22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st)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38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Antes de continuarmos ...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9"/>
          <p:cNvSpPr txBox="1"/>
          <p:nvPr/>
        </p:nvSpPr>
        <p:spPr>
          <a:xfrm>
            <a:off x="311760" y="1152360"/>
            <a:ext cx="8508240" cy="37076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 espaços para as variáveis são alocados durante a execução do programa.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Noto Sans Symbols"/>
              <a:buChar char="−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espaço deve ser alocado e uma variável deve apontar para ele (</a:t>
            </a:r>
            <a:r>
              <a:rPr b="0" i="0" lang="en-US" sz="2200" u="none" cap="none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variável ponteiro)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7999" lvl="2" marL="1296000" marR="0" rtl="0" algn="l"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b="0" i="0" lang="en-US" sz="2000" u="none" cap="none" strike="noStrike">
                <a:latin typeface="Arial"/>
                <a:ea typeface="Arial"/>
                <a:cs typeface="Arial"/>
                <a:sym typeface="Arial"/>
              </a:rPr>
              <a:t>A variável que aponta e o espaço alocado devem ser do mesmo tipo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Noto Sans Symbols"/>
              <a:buChar char="−"/>
            </a:pPr>
            <a:r>
              <a:rPr b="0" i="0" lang="en-US" sz="2200" u="none" cap="none" strike="noStrike">
                <a:latin typeface="Arial"/>
                <a:ea typeface="Arial"/>
                <a:cs typeface="Arial"/>
                <a:sym typeface="Arial"/>
              </a:rPr>
              <a:t>A biblioteca </a:t>
            </a:r>
            <a:r>
              <a:rPr b="0" i="0" lang="en-US" sz="2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stdlib.h</a:t>
            </a:r>
            <a:r>
              <a:rPr b="0" i="0" lang="en-US" sz="2200" u="none" cap="none" strike="noStrike">
                <a:latin typeface="Arial"/>
                <a:ea typeface="Arial"/>
                <a:cs typeface="Arial"/>
                <a:sym typeface="Arial"/>
              </a:rPr>
              <a:t> deve ser incluída para usarmos a função de alocação de memória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9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Dinâmica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0"/>
          <p:cNvSpPr txBox="1"/>
          <p:nvPr/>
        </p:nvSpPr>
        <p:spPr>
          <a:xfrm>
            <a:off x="311760" y="1152360"/>
            <a:ext cx="8832240" cy="38876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utilizar?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Noto Sans Symbols"/>
              <a:buChar char="−"/>
            </a:pP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Criar uma variável com o tipo desejado colocando </a:t>
            </a:r>
            <a:r>
              <a:rPr b="1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antes do nome da variável: </a:t>
            </a:r>
            <a:r>
              <a:rPr b="0" i="0" lang="en-US" sz="2200" u="none" cap="none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int *p</a:t>
            </a:r>
            <a:r>
              <a:rPr b="0" i="0" lang="en-US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Noto Sans Symbols"/>
              <a:buChar char="−"/>
            </a:pPr>
            <a:r>
              <a:rPr b="0" i="0" lang="en-US" sz="2200" u="none" cap="none" strike="noStrike">
                <a:latin typeface="Arial"/>
                <a:ea typeface="Arial"/>
                <a:cs typeface="Arial"/>
                <a:sym typeface="Arial"/>
              </a:rPr>
              <a:t>Para armazenar algo no local que a variável está apontando: </a:t>
            </a:r>
            <a:r>
              <a:rPr b="0" i="0" lang="en-US" sz="2200" u="none" cap="none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*p=10</a:t>
            </a:r>
            <a:r>
              <a:rPr b="0" i="0" lang="en-US" sz="2200" u="none" cap="none" strike="noStrike">
                <a:latin typeface="Arial"/>
                <a:ea typeface="Arial"/>
                <a:cs typeface="Arial"/>
                <a:sym typeface="Arial"/>
              </a:rPr>
              <a:t>;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Noto Sans Symbols"/>
              <a:buChar char="−"/>
            </a:pPr>
            <a:r>
              <a:rPr b="0" i="0" lang="en-US" sz="2200" u="none" cap="none" strike="noStrike">
                <a:latin typeface="Arial"/>
                <a:ea typeface="Arial"/>
                <a:cs typeface="Arial"/>
                <a:sym typeface="Arial"/>
              </a:rPr>
              <a:t>Para alterar o endereço que a variável aponta faz-se: p=&lt;novo endereço&gt;: </a:t>
            </a:r>
            <a:r>
              <a:rPr b="0" i="0" lang="en-US" sz="2200" u="none" cap="none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p=&amp;a</a:t>
            </a:r>
            <a:r>
              <a:rPr b="0" i="0" lang="en-US" sz="2200" u="none" cap="none" strike="noStrike">
                <a:latin typeface="Arial"/>
                <a:ea typeface="Arial"/>
                <a:cs typeface="Arial"/>
                <a:sym typeface="Arial"/>
              </a:rPr>
              <a:t>; </a:t>
            </a:r>
            <a:r>
              <a:rPr b="0" i="0" lang="en-US" sz="22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// &amp; indica endereço de algo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Noto Sans Symbols"/>
              <a:buChar char="−"/>
            </a:pPr>
            <a:r>
              <a:rPr b="0" i="0" lang="en-US" sz="2200" u="none" cap="none" strike="noStrike">
                <a:latin typeface="Arial"/>
                <a:ea typeface="Arial"/>
                <a:cs typeface="Arial"/>
                <a:sym typeface="Arial"/>
              </a:rPr>
              <a:t>Para alocar um espaço de memória e retornar o enderço do local: malloc(</a:t>
            </a:r>
            <a:r>
              <a:rPr b="0" i="1" lang="en-US" sz="2200" u="none" cap="none" strike="noStrike">
                <a:latin typeface="Arial"/>
                <a:ea typeface="Arial"/>
                <a:cs typeface="Arial"/>
                <a:sym typeface="Arial"/>
              </a:rPr>
              <a:t>qtdade de bytes</a:t>
            </a:r>
            <a:r>
              <a:rPr b="0" i="0" lang="en-US" sz="2200" u="none" cap="none" strike="noStrike">
                <a:latin typeface="Arial"/>
                <a:ea typeface="Arial"/>
                <a:cs typeface="Arial"/>
                <a:sym typeface="Arial"/>
              </a:rPr>
              <a:t>)=&gt; </a:t>
            </a:r>
            <a:r>
              <a:rPr b="0" i="0" lang="en-US" sz="2200" u="none" cap="none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p=(int *)malloc(sizeof(int));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40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Dinâmica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1"/>
          <p:cNvSpPr txBox="1"/>
          <p:nvPr/>
        </p:nvSpPr>
        <p:spPr>
          <a:xfrm>
            <a:off x="311760" y="1152360"/>
            <a:ext cx="6348240" cy="38876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Exemplo: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: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int *p;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Dinâmica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41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1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1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1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41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41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100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1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1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41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1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41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1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1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1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1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8" name="Google Shape;418;p41"/>
          <p:cNvCxnSpPr/>
          <p:nvPr/>
        </p:nvCxnSpPr>
        <p:spPr>
          <a:xfrm flipH="1" rot="10800000">
            <a:off x="2196000" y="1368000"/>
            <a:ext cx="3240000" cy="90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19" name="Google Shape;419;p41"/>
          <p:cNvSpPr txBox="1"/>
          <p:nvPr/>
        </p:nvSpPr>
        <p:spPr>
          <a:xfrm>
            <a:off x="5400000" y="1188360"/>
            <a:ext cx="30708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2"/>
          <p:cNvSpPr txBox="1"/>
          <p:nvPr/>
        </p:nvSpPr>
        <p:spPr>
          <a:xfrm>
            <a:off x="311760" y="1152360"/>
            <a:ext cx="6348300" cy="38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999" lvl="0" marL="431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Exemplo: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: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int *p=</a:t>
            </a:r>
            <a:r>
              <a:rPr b="1" lang="en-US" sz="2000" strike="noStrike">
                <a:solidFill>
                  <a:srgbClr val="000000"/>
                </a:solidFill>
              </a:rPr>
              <a:t>NULL</a:t>
            </a: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2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Dinâmica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42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2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2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42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42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2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100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2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2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2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2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42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42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2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42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42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42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42"/>
          <p:cNvSpPr txBox="1"/>
          <p:nvPr/>
        </p:nvSpPr>
        <p:spPr>
          <a:xfrm>
            <a:off x="926925" y="2531250"/>
            <a:ext cx="4230900" cy="8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EE0000"/>
                </a:solidFill>
              </a:rPr>
              <a:t>Lembrando:</a:t>
            </a:r>
            <a:endParaRPr>
              <a:solidFill>
                <a:srgbClr val="EE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E0000"/>
              </a:buClr>
              <a:buSzPts val="1400"/>
              <a:buChar char="-"/>
            </a:pPr>
            <a:r>
              <a:rPr lang="en-US">
                <a:solidFill>
                  <a:srgbClr val="EE0000"/>
                </a:solidFill>
              </a:rPr>
              <a:t>Para inicializarmos um ponteiro para um lugar “seguro”, usamos o valor NULL</a:t>
            </a:r>
            <a:endParaRPr>
              <a:solidFill>
                <a:srgbClr val="EE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E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3"/>
          <p:cNvSpPr txBox="1"/>
          <p:nvPr/>
        </p:nvSpPr>
        <p:spPr>
          <a:xfrm>
            <a:off x="311760" y="1152360"/>
            <a:ext cx="6348240" cy="38876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Exemplo: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: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int *p;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p=(</a:t>
            </a:r>
            <a:r>
              <a:rPr b="0" lang="en-US" sz="20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int *</a:t>
            </a: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)malloc(</a:t>
            </a:r>
            <a:r>
              <a:rPr b="0" lang="en-US" sz="20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sizeof(int)</a:t>
            </a: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43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Dinâmica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43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3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3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3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3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3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29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3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3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3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3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3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3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43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43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3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3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5" name="Google Shape;465;p43"/>
          <p:cNvCxnSpPr/>
          <p:nvPr/>
        </p:nvCxnSpPr>
        <p:spPr>
          <a:xfrm flipH="1" rot="10800000">
            <a:off x="5400000" y="2340000"/>
            <a:ext cx="2160000" cy="18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66" name="Google Shape;466;p43"/>
          <p:cNvCxnSpPr/>
          <p:nvPr/>
        </p:nvCxnSpPr>
        <p:spPr>
          <a:xfrm flipH="1">
            <a:off x="2160000" y="2160000"/>
            <a:ext cx="5364000" cy="144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4"/>
          <p:cNvSpPr txBox="1"/>
          <p:nvPr/>
        </p:nvSpPr>
        <p:spPr>
          <a:xfrm>
            <a:off x="311760" y="1152360"/>
            <a:ext cx="7212240" cy="38876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Exemplo: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: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int *p;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p=(</a:t>
            </a:r>
            <a:r>
              <a:rPr b="0" lang="en-US" sz="20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int *</a:t>
            </a: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)malloc(</a:t>
            </a:r>
            <a:r>
              <a:rPr b="0" lang="en-US" sz="20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sizeof(int)</a:t>
            </a: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*p=22;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print(“Conteúdo do p: %d”,*p);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print(“Local de apontamento: %p”,p);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b="0" lang="en-US" sz="2000" strike="noStrike">
                <a:solidFill>
                  <a:srgbClr val="00A933"/>
                </a:solidFill>
                <a:latin typeface="Arial"/>
                <a:ea typeface="Arial"/>
                <a:cs typeface="Arial"/>
                <a:sym typeface="Arial"/>
              </a:rPr>
              <a:t>// interessante, veja como fica o scanf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scanf(“%d”,p); // e não </a:t>
            </a:r>
            <a:r>
              <a:rPr b="1" lang="en-US" sz="20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scanf(“%d”,&amp;p)</a:t>
            </a:r>
            <a:r>
              <a:rPr b="0" lang="en-US" sz="20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44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Dinâmica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44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4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4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4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44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44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291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9400" lIns="104400" spcFirstLastPara="1" rIns="104400" wrap="square" tIns="594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22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44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4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4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4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44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4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4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4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4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4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9" name="Google Shape;489;p44"/>
          <p:cNvCxnSpPr/>
          <p:nvPr/>
        </p:nvCxnSpPr>
        <p:spPr>
          <a:xfrm flipH="1" rot="10800000">
            <a:off x="5400000" y="2340000"/>
            <a:ext cx="2160000" cy="18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90" name="Google Shape;490;p44"/>
          <p:cNvCxnSpPr/>
          <p:nvPr/>
        </p:nvCxnSpPr>
        <p:spPr>
          <a:xfrm flipH="1">
            <a:off x="2160000" y="2160000"/>
            <a:ext cx="5364000" cy="144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5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Listas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45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Até agora, vimos uma estrutura de dados: </a:t>
            </a:r>
            <a:r>
              <a:rPr b="0" lang="en-US" sz="18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vetores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Propriedades importantes de um </a:t>
            </a:r>
            <a:r>
              <a:rPr b="0" lang="en-US" sz="18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vetor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AutoNum type="alphaLcPeriod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São uma área de memória contígua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Em aula anterior vimos uma segunda estrutura: </a:t>
            </a:r>
            <a:r>
              <a:rPr b="0" lang="en-US" sz="1800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structs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Propriedades importantes de uma </a:t>
            </a:r>
            <a:r>
              <a:rPr b="0" lang="en-US" sz="1800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struct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AutoNum type="alphaLcPeriod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Os elementos (</a:t>
            </a:r>
            <a:r>
              <a:rPr b="1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membros</a:t>
            </a: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) de uma </a:t>
            </a:r>
            <a:r>
              <a:rPr b="0" i="0" lang="en-US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struct</a:t>
            </a: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podem ser de tipos diferentes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AutoNum type="alphaLcPeriod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Para selecionar um elemento de uma </a:t>
            </a:r>
            <a:r>
              <a:rPr b="0" i="0" lang="en-US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struct</a:t>
            </a: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, especificamos o nome do elemento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Estática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8"/>
          <p:cNvSpPr txBox="1"/>
          <p:nvPr/>
        </p:nvSpPr>
        <p:spPr>
          <a:xfrm>
            <a:off x="311760" y="1152360"/>
            <a:ext cx="310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int main()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int a;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float b;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int v[3];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a=10;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b=3.1416;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v[0]=3;v[1]=4;v[2]=5;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return 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1" name="Google Shape;121;p28"/>
          <p:cNvCxnSpPr/>
          <p:nvPr/>
        </p:nvCxnSpPr>
        <p:spPr>
          <a:xfrm flipH="1" rot="10800000">
            <a:off x="1440000" y="1260000"/>
            <a:ext cx="2700000" cy="61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22" name="Google Shape;122;p28"/>
          <p:cNvSpPr/>
          <p:nvPr/>
        </p:nvSpPr>
        <p:spPr>
          <a:xfrm>
            <a:off x="4140000" y="1080000"/>
            <a:ext cx="720000" cy="360000"/>
          </a:xfrm>
          <a:prstGeom prst="rect">
            <a:avLst/>
          </a:prstGeom>
          <a:solidFill>
            <a:srgbClr val="2A6099">
              <a:alpha val="4078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8"/>
          <p:cNvSpPr/>
          <p:nvPr/>
        </p:nvSpPr>
        <p:spPr>
          <a:xfrm>
            <a:off x="486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8"/>
          <p:cNvSpPr/>
          <p:nvPr/>
        </p:nvSpPr>
        <p:spPr>
          <a:xfrm>
            <a:off x="558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8"/>
          <p:cNvSpPr/>
          <p:nvPr/>
        </p:nvSpPr>
        <p:spPr>
          <a:xfrm>
            <a:off x="630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8"/>
          <p:cNvSpPr/>
          <p:nvPr/>
        </p:nvSpPr>
        <p:spPr>
          <a:xfrm>
            <a:off x="4140000" y="1440000"/>
            <a:ext cx="1440000" cy="360000"/>
          </a:xfrm>
          <a:prstGeom prst="rect">
            <a:avLst/>
          </a:prstGeom>
          <a:solidFill>
            <a:srgbClr val="158466">
              <a:alpha val="4980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8"/>
          <p:cNvSpPr/>
          <p:nvPr/>
        </p:nvSpPr>
        <p:spPr>
          <a:xfrm>
            <a:off x="5580000" y="144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8"/>
          <p:cNvSpPr/>
          <p:nvPr/>
        </p:nvSpPr>
        <p:spPr>
          <a:xfrm>
            <a:off x="6300000" y="144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8"/>
          <p:cNvSpPr/>
          <p:nvPr/>
        </p:nvSpPr>
        <p:spPr>
          <a:xfrm>
            <a:off x="414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8"/>
          <p:cNvSpPr/>
          <p:nvPr/>
        </p:nvSpPr>
        <p:spPr>
          <a:xfrm>
            <a:off x="486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8"/>
          <p:cNvSpPr/>
          <p:nvPr/>
        </p:nvSpPr>
        <p:spPr>
          <a:xfrm>
            <a:off x="558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8"/>
          <p:cNvSpPr/>
          <p:nvPr/>
        </p:nvSpPr>
        <p:spPr>
          <a:xfrm>
            <a:off x="6300000" y="180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8"/>
          <p:cNvSpPr/>
          <p:nvPr/>
        </p:nvSpPr>
        <p:spPr>
          <a:xfrm>
            <a:off x="414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8"/>
          <p:cNvSpPr/>
          <p:nvPr/>
        </p:nvSpPr>
        <p:spPr>
          <a:xfrm>
            <a:off x="486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8"/>
          <p:cNvSpPr/>
          <p:nvPr/>
        </p:nvSpPr>
        <p:spPr>
          <a:xfrm>
            <a:off x="558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8"/>
          <p:cNvSpPr/>
          <p:nvPr/>
        </p:nvSpPr>
        <p:spPr>
          <a:xfrm>
            <a:off x="630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8"/>
          <p:cNvSpPr txBox="1"/>
          <p:nvPr/>
        </p:nvSpPr>
        <p:spPr>
          <a:xfrm>
            <a:off x="4572000" y="552960"/>
            <a:ext cx="1980000" cy="455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latin typeface="Arial"/>
                <a:ea typeface="Arial"/>
                <a:cs typeface="Arial"/>
                <a:sym typeface="Arial"/>
              </a:rPr>
              <a:t>Memória RAM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8" name="Google Shape;138;p28"/>
          <p:cNvCxnSpPr/>
          <p:nvPr/>
        </p:nvCxnSpPr>
        <p:spPr>
          <a:xfrm flipH="1" rot="10800000">
            <a:off x="1584000" y="1620000"/>
            <a:ext cx="2571840" cy="52632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39" name="Google Shape;139;p28"/>
          <p:cNvCxnSpPr/>
          <p:nvPr/>
        </p:nvCxnSpPr>
        <p:spPr>
          <a:xfrm flipH="1" rot="10800000">
            <a:off x="1692000" y="1980000"/>
            <a:ext cx="2448000" cy="40284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6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Relembrando </a:t>
            </a:r>
            <a:r>
              <a:rPr b="0" lang="en-US" sz="2800" strike="noStrike">
                <a:solidFill>
                  <a:srgbClr val="FF4000"/>
                </a:solidFill>
                <a:latin typeface="Arial"/>
                <a:ea typeface="Arial"/>
                <a:cs typeface="Arial"/>
                <a:sym typeface="Arial"/>
              </a:rPr>
              <a:t>Struct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46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Para declarar variáveis que são </a:t>
            </a:r>
            <a:r>
              <a:rPr b="0" lang="en-US" sz="1800" strike="noStrike">
                <a:solidFill>
                  <a:srgbClr val="FF4000"/>
                </a:solidFill>
                <a:latin typeface="Arial"/>
                <a:ea typeface="Arial"/>
                <a:cs typeface="Arial"/>
                <a:sym typeface="Arial"/>
              </a:rPr>
              <a:t>structs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, podemos escrever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Representação de </a:t>
            </a:r>
            <a:r>
              <a:rPr b="0" lang="en-US" sz="1400" strike="noStrike">
                <a:solidFill>
                  <a:srgbClr val="FF8000"/>
                </a:solidFill>
                <a:latin typeface="Roboto Mono"/>
                <a:ea typeface="Roboto Mono"/>
                <a:cs typeface="Roboto Mono"/>
                <a:sym typeface="Roboto Mono"/>
              </a:rPr>
              <a:t>data1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na memória do computador: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Os nomes dos membros de uma </a:t>
            </a:r>
            <a:r>
              <a:rPr b="0" lang="en-US" sz="1800" strike="noStrike">
                <a:solidFill>
                  <a:srgbClr val="FF4000"/>
                </a:solidFill>
                <a:latin typeface="Arial"/>
                <a:ea typeface="Arial"/>
                <a:cs typeface="Arial"/>
                <a:sym typeface="Arial"/>
              </a:rPr>
              <a:t>struct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não conflitam com outros nomes de fora da struct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46"/>
          <p:cNvSpPr/>
          <p:nvPr/>
        </p:nvSpPr>
        <p:spPr>
          <a:xfrm>
            <a:off x="989280" y="160992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dia;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mes;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ano;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data1, data2;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46"/>
          <p:cNvSpPr/>
          <p:nvPr/>
        </p:nvSpPr>
        <p:spPr>
          <a:xfrm>
            <a:off x="4129560" y="160992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funcionario1, funcionario2;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5" name="Google Shape;505;p46"/>
          <p:cNvGrpSpPr/>
          <p:nvPr/>
        </p:nvGrpSpPr>
        <p:grpSpPr>
          <a:xfrm>
            <a:off x="1695960" y="3462480"/>
            <a:ext cx="3197880" cy="572040"/>
            <a:chOff x="1695960" y="3462480"/>
            <a:chExt cx="3197880" cy="572040"/>
          </a:xfrm>
        </p:grpSpPr>
        <p:sp>
          <p:nvSpPr>
            <p:cNvPr id="506" name="Google Shape;506;p46"/>
            <p:cNvSpPr/>
            <p:nvPr/>
          </p:nvSpPr>
          <p:spPr>
            <a:xfrm>
              <a:off x="2761920" y="3462480"/>
              <a:ext cx="1065960" cy="29232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6"/>
            <p:cNvSpPr/>
            <p:nvPr/>
          </p:nvSpPr>
          <p:spPr>
            <a:xfrm>
              <a:off x="2029680" y="3699000"/>
              <a:ext cx="456120" cy="335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dia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08" name="Google Shape;508;p46"/>
            <p:cNvGrpSpPr/>
            <p:nvPr/>
          </p:nvGrpSpPr>
          <p:grpSpPr>
            <a:xfrm>
              <a:off x="1695960" y="3462480"/>
              <a:ext cx="3197880" cy="572040"/>
              <a:chOff x="1695960" y="3462480"/>
              <a:chExt cx="3197880" cy="572040"/>
            </a:xfrm>
          </p:grpSpPr>
          <p:sp>
            <p:nvSpPr>
              <p:cNvPr id="509" name="Google Shape;509;p46"/>
              <p:cNvSpPr/>
              <p:nvPr/>
            </p:nvSpPr>
            <p:spPr>
              <a:xfrm>
                <a:off x="1695960" y="3462480"/>
                <a:ext cx="1065960" cy="292320"/>
              </a:xfrm>
              <a:prstGeom prst="rect">
                <a:avLst/>
              </a:prstGeom>
              <a:noFill/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46"/>
              <p:cNvSpPr/>
              <p:nvPr/>
            </p:nvSpPr>
            <p:spPr>
              <a:xfrm>
                <a:off x="3827880" y="3462480"/>
                <a:ext cx="1065960" cy="292320"/>
              </a:xfrm>
              <a:prstGeom prst="rect">
                <a:avLst/>
              </a:prstGeom>
              <a:noFill/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46"/>
              <p:cNvSpPr/>
              <p:nvPr/>
            </p:nvSpPr>
            <p:spPr>
              <a:xfrm>
                <a:off x="3075840" y="3699000"/>
                <a:ext cx="551520" cy="3355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lang="en-US" sz="900" strike="noStrike">
                    <a:solidFill>
                      <a:srgbClr val="333333"/>
                    </a:solidFill>
                    <a:latin typeface="Roboto Mono"/>
                    <a:ea typeface="Roboto Mono"/>
                    <a:cs typeface="Roboto Mono"/>
                    <a:sym typeface="Roboto Mono"/>
                  </a:rPr>
                  <a:t>mes</a:t>
                </a:r>
                <a:endParaRPr b="0" sz="900" strike="noStrike"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12" name="Google Shape;512;p46"/>
            <p:cNvSpPr/>
            <p:nvPr/>
          </p:nvSpPr>
          <p:spPr>
            <a:xfrm>
              <a:off x="4183920" y="3699000"/>
              <a:ext cx="551520" cy="335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ano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3" name="Google Shape;513;p46"/>
          <p:cNvSpPr/>
          <p:nvPr/>
        </p:nvSpPr>
        <p:spPr>
          <a:xfrm>
            <a:off x="989280" y="3421080"/>
            <a:ext cx="706320" cy="335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7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Relembrando </a:t>
            </a:r>
            <a:r>
              <a:rPr b="0" lang="en-US" sz="2800" strike="noStrike">
                <a:solidFill>
                  <a:srgbClr val="FF4000"/>
                </a:solidFill>
                <a:latin typeface="Arial"/>
                <a:ea typeface="Arial"/>
                <a:cs typeface="Arial"/>
                <a:sym typeface="Arial"/>
              </a:rPr>
              <a:t>Struct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47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Definindo um tipo com </a:t>
            </a:r>
            <a:r>
              <a:rPr b="0" lang="en-US" sz="1600" strike="noStrike">
                <a:solidFill>
                  <a:srgbClr val="2A6099"/>
                </a:solidFill>
                <a:latin typeface="Roboto Mono"/>
                <a:ea typeface="Roboto Mono"/>
                <a:cs typeface="Roboto Mono"/>
                <a:sym typeface="Roboto Mono"/>
              </a:rPr>
              <a:t>typedef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sz="11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47"/>
          <p:cNvSpPr/>
          <p:nvPr/>
        </p:nvSpPr>
        <p:spPr>
          <a:xfrm>
            <a:off x="1446480" y="160992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dia;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mes;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ano;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Data;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47"/>
          <p:cNvSpPr/>
          <p:nvPr/>
        </p:nvSpPr>
        <p:spPr>
          <a:xfrm>
            <a:off x="4586760" y="160992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47"/>
          <p:cNvSpPr/>
          <p:nvPr/>
        </p:nvSpPr>
        <p:spPr>
          <a:xfrm>
            <a:off x="1446480" y="3057840"/>
            <a:ext cx="4824720" cy="572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 data1, data2;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 funcionario1, funcionario2;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8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48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Uma lista, de maneira geral, é um conjunto de elementos </a:t>
            </a:r>
            <a:r>
              <a:rPr lang="en-US" sz="1800">
                <a:solidFill>
                  <a:srgbClr val="595959"/>
                </a:solidFill>
              </a:rPr>
              <a:t>do mesmo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tipo.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Uma lista pode ser implementada de diversas formas.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Podemos considerar isso como uma lista?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48"/>
          <p:cNvSpPr/>
          <p:nvPr/>
        </p:nvSpPr>
        <p:spPr>
          <a:xfrm>
            <a:off x="5940000" y="180864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48"/>
          <p:cNvSpPr/>
          <p:nvPr/>
        </p:nvSpPr>
        <p:spPr>
          <a:xfrm>
            <a:off x="1295280" y="3027600"/>
            <a:ext cx="4824720" cy="572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 funcionarios[25];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9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49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Podemos considerar isso como uma lista?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Sim. Vetores criam listas estáticas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Já fizemos nos exercícios anteriores.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Quais os problemas que ela apresenta?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49"/>
          <p:cNvSpPr/>
          <p:nvPr/>
        </p:nvSpPr>
        <p:spPr>
          <a:xfrm>
            <a:off x="5641920" y="188028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49"/>
          <p:cNvSpPr/>
          <p:nvPr/>
        </p:nvSpPr>
        <p:spPr>
          <a:xfrm>
            <a:off x="978480" y="3061440"/>
            <a:ext cx="4824720" cy="572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 funcionarios[25];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0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50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Lista com vetor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Quais os problemas que ela apresenta?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■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Tamanho fixo da quantidade máxima de elementos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■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Possível fonte de desperdício de memória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50"/>
          <p:cNvSpPr/>
          <p:nvPr/>
        </p:nvSpPr>
        <p:spPr>
          <a:xfrm>
            <a:off x="6001920" y="198828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50"/>
          <p:cNvSpPr/>
          <p:nvPr/>
        </p:nvSpPr>
        <p:spPr>
          <a:xfrm>
            <a:off x="1050480" y="3061440"/>
            <a:ext cx="4824720" cy="5724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 funcionarios[25];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Saudade do Python :)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51"/>
          <p:cNvSpPr txBox="1"/>
          <p:nvPr/>
        </p:nvSpPr>
        <p:spPr>
          <a:xfrm>
            <a:off x="405000" y="1017720"/>
            <a:ext cx="535500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Cria-se uma </a:t>
            </a:r>
            <a:r>
              <a:rPr b="0" lang="en-US" sz="1800" strike="noStrike">
                <a:solidFill>
                  <a:srgbClr val="FF7B59"/>
                </a:solidFill>
                <a:latin typeface="Arial"/>
                <a:ea typeface="Arial"/>
                <a:cs typeface="Arial"/>
                <a:sym typeface="Arial"/>
              </a:rPr>
              <a:t>struct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(classe)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Uma variável do tipo lista (lista_f)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Adicionava-se o elemento da classe na lista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Repetia até o infinito ...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51"/>
          <p:cNvSpPr/>
          <p:nvPr/>
        </p:nvSpPr>
        <p:spPr>
          <a:xfrm>
            <a:off x="6156000" y="1268640"/>
            <a:ext cx="2846160" cy="341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class func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id=0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nome=’’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salario=0.0;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#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list_f=[]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f=func()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f.id=15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f.nome=’Quinze’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f.salario=15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list_f.append(f)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f=func()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f.id=16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f.nome=’Dezesseis’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f.salario=16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list_f.append(f)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2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 to reality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52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Implementando lista dinamicamente em C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Para declarar variáveis que são ponteiros para </a:t>
            </a:r>
            <a:r>
              <a:rPr b="0" lang="en-US" sz="1800" strike="noStrike">
                <a:solidFill>
                  <a:srgbClr val="FF7B59"/>
                </a:solidFill>
                <a:latin typeface="Arial"/>
                <a:ea typeface="Arial"/>
                <a:cs typeface="Arial"/>
                <a:sym typeface="Arial"/>
              </a:rPr>
              <a:t>structs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, podemos escrever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719" lvl="0" marL="4572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Representação de </a:t>
            </a:r>
            <a:r>
              <a:rPr b="0" lang="en-US" sz="1400" strike="noStrike">
                <a:solidFill>
                  <a:srgbClr val="FF7B59"/>
                </a:solidFill>
                <a:latin typeface="Roboto Mono"/>
                <a:ea typeface="Roboto Mono"/>
                <a:cs typeface="Roboto Mono"/>
                <a:sym typeface="Roboto Mono"/>
              </a:rPr>
              <a:t>data1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na memória do computador: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52"/>
          <p:cNvSpPr/>
          <p:nvPr/>
        </p:nvSpPr>
        <p:spPr>
          <a:xfrm>
            <a:off x="989280" y="174960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dia;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mes;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ano;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Data;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52"/>
          <p:cNvSpPr/>
          <p:nvPr/>
        </p:nvSpPr>
        <p:spPr>
          <a:xfrm>
            <a:off x="4129560" y="174960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52"/>
          <p:cNvSpPr/>
          <p:nvPr/>
        </p:nvSpPr>
        <p:spPr>
          <a:xfrm>
            <a:off x="989280" y="2865240"/>
            <a:ext cx="3690720" cy="13467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 </a:t>
            </a:r>
            <a:r>
              <a:rPr b="1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 </a:t>
            </a:r>
            <a:r>
              <a:rPr b="1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funcionario1, </a:t>
            </a:r>
            <a:r>
              <a:rPr b="1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funcionario2;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 = (Data *) malloc(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sizeof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(Data));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-&gt;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dia=5 // </a:t>
            </a:r>
            <a:r>
              <a:rPr b="0" lang="en-US" sz="1100" strike="noStrike">
                <a:solidFill>
                  <a:srgbClr val="2A6099"/>
                </a:solidFill>
                <a:latin typeface="Roboto Mono"/>
                <a:ea typeface="Roboto Mono"/>
                <a:cs typeface="Roboto Mono"/>
                <a:sym typeface="Roboto Mono"/>
              </a:rPr>
              <a:t>não pode ser </a:t>
            </a:r>
            <a:r>
              <a:rPr b="1" lang="en-US" sz="1100" strike="noStrike">
                <a:solidFill>
                  <a:srgbClr val="2A6099"/>
                </a:solidFill>
                <a:latin typeface="Roboto Mono"/>
                <a:ea typeface="Roboto Mono"/>
                <a:cs typeface="Roboto Mono"/>
                <a:sym typeface="Roboto Mono"/>
              </a:rPr>
              <a:t>data1.dia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-&gt;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mes=8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-&gt;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ano=2021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3" name="Google Shape;563;p52"/>
          <p:cNvGrpSpPr/>
          <p:nvPr/>
        </p:nvGrpSpPr>
        <p:grpSpPr>
          <a:xfrm>
            <a:off x="2466000" y="4764725"/>
            <a:ext cx="1012320" cy="531355"/>
            <a:chOff x="1548000" y="4612325"/>
            <a:chExt cx="1012320" cy="531355"/>
          </a:xfrm>
        </p:grpSpPr>
        <p:sp>
          <p:nvSpPr>
            <p:cNvPr id="564" name="Google Shape;564;p52"/>
            <p:cNvSpPr/>
            <p:nvPr/>
          </p:nvSpPr>
          <p:spPr>
            <a:xfrm>
              <a:off x="1800000" y="4864320"/>
              <a:ext cx="760320" cy="2793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52"/>
            <p:cNvSpPr/>
            <p:nvPr/>
          </p:nvSpPr>
          <p:spPr>
            <a:xfrm>
              <a:off x="1548000" y="4612325"/>
              <a:ext cx="925500" cy="2553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1800" strike="noStrike">
                  <a:latin typeface="Arial"/>
                  <a:ea typeface="Arial"/>
                  <a:cs typeface="Arial"/>
                  <a:sym typeface="Arial"/>
                </a:rPr>
                <a:t>data1</a:t>
              </a:r>
              <a:endParaRPr b="0" sz="18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6" name="Google Shape;566;p52"/>
          <p:cNvSpPr/>
          <p:nvPr/>
        </p:nvSpPr>
        <p:spPr>
          <a:xfrm>
            <a:off x="3330840" y="4896840"/>
            <a:ext cx="1339902" cy="6102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sp>
      <p:sp>
        <p:nvSpPr>
          <p:cNvPr id="567" name="Google Shape;567;p52"/>
          <p:cNvSpPr/>
          <p:nvPr/>
        </p:nvSpPr>
        <p:spPr>
          <a:xfrm>
            <a:off x="4518000" y="476040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5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52"/>
          <p:cNvSpPr/>
          <p:nvPr/>
        </p:nvSpPr>
        <p:spPr>
          <a:xfrm>
            <a:off x="5238000" y="476040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8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52"/>
          <p:cNvSpPr/>
          <p:nvPr/>
        </p:nvSpPr>
        <p:spPr>
          <a:xfrm>
            <a:off x="5958000" y="476040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2021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52"/>
          <p:cNvSpPr txBox="1"/>
          <p:nvPr/>
        </p:nvSpPr>
        <p:spPr>
          <a:xfrm>
            <a:off x="4698000" y="449940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52"/>
          <p:cNvSpPr txBox="1"/>
          <p:nvPr/>
        </p:nvSpPr>
        <p:spPr>
          <a:xfrm>
            <a:off x="5382000" y="449976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52"/>
          <p:cNvSpPr txBox="1"/>
          <p:nvPr/>
        </p:nvSpPr>
        <p:spPr>
          <a:xfrm>
            <a:off x="6066000" y="450012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52"/>
          <p:cNvSpPr/>
          <p:nvPr/>
        </p:nvSpPr>
        <p:spPr>
          <a:xfrm>
            <a:off x="5273280" y="2865240"/>
            <a:ext cx="3690720" cy="13467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// 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Cuidado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 dt; // versão estática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dt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dia=5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dt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mes=8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dt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ano=2021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52"/>
          <p:cNvSpPr/>
          <p:nvPr/>
        </p:nvSpPr>
        <p:spPr>
          <a:xfrm>
            <a:off x="4860000" y="3420000"/>
            <a:ext cx="360000" cy="360000"/>
          </a:xfrm>
          <a:custGeom>
            <a:rect b="b" l="l" r="r" t="t"/>
            <a:pathLst>
              <a:path extrusionOk="0" h="1002" w="1002">
                <a:moveTo>
                  <a:pt x="0" y="250"/>
                </a:moveTo>
                <a:lnTo>
                  <a:pt x="750" y="250"/>
                </a:lnTo>
                <a:lnTo>
                  <a:pt x="750" y="0"/>
                </a:lnTo>
                <a:lnTo>
                  <a:pt x="1001" y="500"/>
                </a:lnTo>
                <a:lnTo>
                  <a:pt x="750" y="1001"/>
                </a:lnTo>
                <a:lnTo>
                  <a:pt x="750" y="750"/>
                </a:lnTo>
                <a:lnTo>
                  <a:pt x="0" y="750"/>
                </a:lnTo>
                <a:lnTo>
                  <a:pt x="0" y="250"/>
                </a:lnTo>
              </a:path>
            </a:pathLst>
          </a:custGeom>
          <a:solidFill>
            <a:srgbClr val="729FCF"/>
          </a:solidFill>
          <a:ln cap="flat" cmpd="sng" w="9525">
            <a:solidFill>
              <a:srgbClr val="3465A4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53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 to reality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53"/>
          <p:cNvSpPr/>
          <p:nvPr/>
        </p:nvSpPr>
        <p:spPr>
          <a:xfrm>
            <a:off x="989280" y="106560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dia;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mes;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ano;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Data;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53"/>
          <p:cNvSpPr/>
          <p:nvPr/>
        </p:nvSpPr>
        <p:spPr>
          <a:xfrm>
            <a:off x="4129560" y="1065600"/>
            <a:ext cx="2846160" cy="1071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53"/>
          <p:cNvSpPr/>
          <p:nvPr/>
        </p:nvSpPr>
        <p:spPr>
          <a:xfrm>
            <a:off x="989280" y="2217240"/>
            <a:ext cx="4824720" cy="15627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 *data1;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 *funcionario1, *funcionario2;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 = (Data *) malloc(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sizeof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(Data));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-&gt;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dia=5 // </a:t>
            </a:r>
            <a:r>
              <a:rPr b="0" lang="en-US" sz="1100" strike="noStrike">
                <a:solidFill>
                  <a:srgbClr val="2A6099"/>
                </a:solidFill>
                <a:latin typeface="Roboto Mono"/>
                <a:ea typeface="Roboto Mono"/>
                <a:cs typeface="Roboto Mono"/>
                <a:sym typeface="Roboto Mono"/>
              </a:rPr>
              <a:t>não pode ser </a:t>
            </a:r>
            <a:r>
              <a:rPr b="1" lang="en-US" sz="1100" strike="noStrike">
                <a:solidFill>
                  <a:srgbClr val="2A6099"/>
                </a:solidFill>
                <a:latin typeface="Roboto Mono"/>
                <a:ea typeface="Roboto Mono"/>
                <a:cs typeface="Roboto Mono"/>
                <a:sym typeface="Roboto Mono"/>
              </a:rPr>
              <a:t>data1.dia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-&gt;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mes=8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data1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-&gt;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ano=2021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data1 = (Data *) malloc(</a:t>
            </a:r>
            <a:r>
              <a:rPr b="1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sizeof</a:t>
            </a:r>
            <a:r>
              <a:rPr b="0" lang="en-US" sz="1100" strike="noStrike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(Data));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53"/>
          <p:cNvSpPr/>
          <p:nvPr/>
        </p:nvSpPr>
        <p:spPr>
          <a:xfrm>
            <a:off x="1690560" y="3987000"/>
            <a:ext cx="865440" cy="2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4" name="Google Shape;584;p53"/>
          <p:cNvCxnSpPr/>
          <p:nvPr/>
        </p:nvCxnSpPr>
        <p:spPr>
          <a:xfrm>
            <a:off x="2010600" y="4052520"/>
            <a:ext cx="1590120" cy="83628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585" name="Google Shape;585;p53"/>
          <p:cNvSpPr txBox="1"/>
          <p:nvPr/>
        </p:nvSpPr>
        <p:spPr>
          <a:xfrm>
            <a:off x="1145150" y="3879350"/>
            <a:ext cx="865500" cy="346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data1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53"/>
          <p:cNvSpPr/>
          <p:nvPr/>
        </p:nvSpPr>
        <p:spPr>
          <a:xfrm>
            <a:off x="3600000" y="403236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5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53"/>
          <p:cNvSpPr/>
          <p:nvPr/>
        </p:nvSpPr>
        <p:spPr>
          <a:xfrm>
            <a:off x="4320000" y="403236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8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53"/>
          <p:cNvSpPr/>
          <p:nvPr/>
        </p:nvSpPr>
        <p:spPr>
          <a:xfrm>
            <a:off x="5040000" y="403236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2021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53"/>
          <p:cNvSpPr txBox="1"/>
          <p:nvPr/>
        </p:nvSpPr>
        <p:spPr>
          <a:xfrm>
            <a:off x="3780000" y="377136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53"/>
          <p:cNvSpPr txBox="1"/>
          <p:nvPr/>
        </p:nvSpPr>
        <p:spPr>
          <a:xfrm>
            <a:off x="4464000" y="377172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53"/>
          <p:cNvSpPr txBox="1"/>
          <p:nvPr/>
        </p:nvSpPr>
        <p:spPr>
          <a:xfrm>
            <a:off x="5148000" y="377208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53"/>
          <p:cNvSpPr/>
          <p:nvPr/>
        </p:nvSpPr>
        <p:spPr>
          <a:xfrm>
            <a:off x="3600000" y="4716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53"/>
          <p:cNvSpPr/>
          <p:nvPr/>
        </p:nvSpPr>
        <p:spPr>
          <a:xfrm>
            <a:off x="4320000" y="4716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53"/>
          <p:cNvSpPr/>
          <p:nvPr/>
        </p:nvSpPr>
        <p:spPr>
          <a:xfrm>
            <a:off x="5040000" y="4716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53"/>
          <p:cNvSpPr txBox="1"/>
          <p:nvPr/>
        </p:nvSpPr>
        <p:spPr>
          <a:xfrm>
            <a:off x="3780000" y="445572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53"/>
          <p:cNvSpPr txBox="1"/>
          <p:nvPr/>
        </p:nvSpPr>
        <p:spPr>
          <a:xfrm>
            <a:off x="4464000" y="445608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53"/>
          <p:cNvSpPr txBox="1"/>
          <p:nvPr/>
        </p:nvSpPr>
        <p:spPr>
          <a:xfrm>
            <a:off x="5148000" y="445644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53"/>
          <p:cNvSpPr txBox="1"/>
          <p:nvPr/>
        </p:nvSpPr>
        <p:spPr>
          <a:xfrm>
            <a:off x="6429375" y="3076575"/>
            <a:ext cx="24288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Ao alocarmos um novo espaço, a localização do anterior é perdida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599" name="Google Shape;599;p53"/>
          <p:cNvCxnSpPr>
            <a:endCxn id="598" idx="1"/>
          </p:cNvCxnSpPr>
          <p:nvPr/>
        </p:nvCxnSpPr>
        <p:spPr>
          <a:xfrm flipH="1" rot="10800000">
            <a:off x="4276575" y="3575625"/>
            <a:ext cx="21528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0" name="Google Shape;600;p53"/>
          <p:cNvSpPr/>
          <p:nvPr/>
        </p:nvSpPr>
        <p:spPr>
          <a:xfrm>
            <a:off x="3362325" y="3781425"/>
            <a:ext cx="2762262" cy="647676"/>
          </a:xfrm>
          <a:prstGeom prst="flowChartTerminator">
            <a:avLst/>
          </a:prstGeom>
          <a:solidFill>
            <a:srgbClr val="E1FF00">
              <a:alpha val="7270"/>
            </a:srgbClr>
          </a:solidFill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4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Back to reality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54"/>
          <p:cNvSpPr txBox="1"/>
          <p:nvPr/>
        </p:nvSpPr>
        <p:spPr>
          <a:xfrm>
            <a:off x="405000" y="1017720"/>
            <a:ext cx="8520120" cy="15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Quando alocamos um novo espaço na memória perdemos o endereço do anterior :(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Em Python a lista era acessada com o índice: lista[0], lista[1], …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Em C só daria certo se alocarmos tudo de uma vez só, mas cairíamos no problema de “o que é tudo?”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−"/>
            </a:pPr>
            <a:r>
              <a:rPr b="0" i="0" lang="en-US" sz="16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data1 = (Data *) malloc(sizeof(Data)*</a:t>
            </a:r>
            <a:r>
              <a:rPr b="1" i="0" lang="en-US" sz="16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100</a:t>
            </a:r>
            <a:r>
              <a:rPr b="0" i="0" lang="en-US" sz="16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);</a:t>
            </a:r>
            <a:r>
              <a:rPr b="0" i="0" lang="en-US" sz="1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// igual a </a:t>
            </a:r>
            <a:r>
              <a:rPr b="0" i="0" lang="en-US" sz="16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Data data1[100]</a:t>
            </a:r>
            <a:r>
              <a:rPr b="0" i="0" lang="en-US" sz="1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−"/>
            </a:pPr>
            <a:r>
              <a:rPr b="0" i="0" lang="en-US" sz="1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Agora poderíamos fazer: </a:t>
            </a:r>
            <a:r>
              <a:rPr b="0" i="0" lang="en-US" sz="16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data1[0], … data1[99]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54"/>
          <p:cNvSpPr/>
          <p:nvPr/>
        </p:nvSpPr>
        <p:spPr>
          <a:xfrm>
            <a:off x="1870560" y="2015640"/>
            <a:ext cx="865440" cy="2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8" name="Google Shape;608;p54"/>
          <p:cNvCxnSpPr/>
          <p:nvPr/>
        </p:nvCxnSpPr>
        <p:spPr>
          <a:xfrm>
            <a:off x="2190600" y="2081160"/>
            <a:ext cx="1590120" cy="83628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09" name="Google Shape;609;p54"/>
          <p:cNvSpPr txBox="1"/>
          <p:nvPr/>
        </p:nvSpPr>
        <p:spPr>
          <a:xfrm>
            <a:off x="1325150" y="1908000"/>
            <a:ext cx="865500" cy="346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data1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54"/>
          <p:cNvSpPr/>
          <p:nvPr/>
        </p:nvSpPr>
        <p:spPr>
          <a:xfrm>
            <a:off x="3780000" y="206100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5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54"/>
          <p:cNvSpPr/>
          <p:nvPr/>
        </p:nvSpPr>
        <p:spPr>
          <a:xfrm>
            <a:off x="4500000" y="206100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8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54"/>
          <p:cNvSpPr/>
          <p:nvPr/>
        </p:nvSpPr>
        <p:spPr>
          <a:xfrm>
            <a:off x="5220000" y="206100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2021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54"/>
          <p:cNvSpPr txBox="1"/>
          <p:nvPr/>
        </p:nvSpPr>
        <p:spPr>
          <a:xfrm>
            <a:off x="3960000" y="180000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54"/>
          <p:cNvSpPr txBox="1"/>
          <p:nvPr/>
        </p:nvSpPr>
        <p:spPr>
          <a:xfrm>
            <a:off x="4644000" y="180036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54"/>
          <p:cNvSpPr txBox="1"/>
          <p:nvPr/>
        </p:nvSpPr>
        <p:spPr>
          <a:xfrm>
            <a:off x="5328000" y="180072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54"/>
          <p:cNvSpPr/>
          <p:nvPr/>
        </p:nvSpPr>
        <p:spPr>
          <a:xfrm>
            <a:off x="3780000" y="274536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54"/>
          <p:cNvSpPr/>
          <p:nvPr/>
        </p:nvSpPr>
        <p:spPr>
          <a:xfrm>
            <a:off x="4500000" y="274536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54"/>
          <p:cNvSpPr/>
          <p:nvPr/>
        </p:nvSpPr>
        <p:spPr>
          <a:xfrm>
            <a:off x="5220000" y="274536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54"/>
          <p:cNvSpPr txBox="1"/>
          <p:nvPr/>
        </p:nvSpPr>
        <p:spPr>
          <a:xfrm>
            <a:off x="3960000" y="248436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54"/>
          <p:cNvSpPr txBox="1"/>
          <p:nvPr/>
        </p:nvSpPr>
        <p:spPr>
          <a:xfrm>
            <a:off x="4644000" y="248472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54"/>
          <p:cNvSpPr txBox="1"/>
          <p:nvPr/>
        </p:nvSpPr>
        <p:spPr>
          <a:xfrm>
            <a:off x="5328000" y="248508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54"/>
          <p:cNvSpPr/>
          <p:nvPr/>
        </p:nvSpPr>
        <p:spPr>
          <a:xfrm>
            <a:off x="3600000" y="1800000"/>
            <a:ext cx="2880000" cy="720000"/>
          </a:xfrm>
          <a:prstGeom prst="rect">
            <a:avLst/>
          </a:prstGeom>
          <a:solidFill>
            <a:srgbClr val="FF0000">
              <a:alpha val="49803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55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55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Uma lista encadeada representa uma sequência de objetos, </a:t>
            </a:r>
            <a:r>
              <a:rPr lang="en-US" sz="1800">
                <a:solidFill>
                  <a:srgbClr val="595959"/>
                </a:solidFill>
              </a:rPr>
              <a:t>do mesmo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tipo, na memória.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Noto Sans Symbols"/>
              <a:buChar char="−"/>
            </a:pPr>
            <a:r>
              <a:rPr b="0" i="0" lang="en-US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Os espaços alocados não estão organizados contiguamente (de forma contínua)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Cada elemento da sequência armazena seu valor e o endereço do próximo elemento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Ou seja, junto a cada um dos elementos da lista, explicitamente armazenamos o endereço para o próximo elemento da lista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Estática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9"/>
          <p:cNvSpPr txBox="1"/>
          <p:nvPr/>
        </p:nvSpPr>
        <p:spPr>
          <a:xfrm>
            <a:off x="311760" y="1152360"/>
            <a:ext cx="310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int main()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int a;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float b;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int v[3];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a=10;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b=3.1416;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v[0]=3;v[1]=4;v[2]=5;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: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return 0;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6" name="Google Shape;146;p29"/>
          <p:cNvCxnSpPr/>
          <p:nvPr/>
        </p:nvCxnSpPr>
        <p:spPr>
          <a:xfrm flipH="1" rot="10800000">
            <a:off x="1260000" y="1260000"/>
            <a:ext cx="2880000" cy="1368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47" name="Google Shape;147;p29"/>
          <p:cNvSpPr/>
          <p:nvPr/>
        </p:nvSpPr>
        <p:spPr>
          <a:xfrm>
            <a:off x="4140000" y="1080000"/>
            <a:ext cx="720000" cy="360000"/>
          </a:xfrm>
          <a:prstGeom prst="rect">
            <a:avLst/>
          </a:prstGeom>
          <a:solidFill>
            <a:srgbClr val="2A6099">
              <a:alpha val="4078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10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9"/>
          <p:cNvSpPr/>
          <p:nvPr/>
        </p:nvSpPr>
        <p:spPr>
          <a:xfrm>
            <a:off x="486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9"/>
          <p:cNvSpPr/>
          <p:nvPr/>
        </p:nvSpPr>
        <p:spPr>
          <a:xfrm>
            <a:off x="558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9"/>
          <p:cNvSpPr/>
          <p:nvPr/>
        </p:nvSpPr>
        <p:spPr>
          <a:xfrm>
            <a:off x="630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9"/>
          <p:cNvSpPr/>
          <p:nvPr/>
        </p:nvSpPr>
        <p:spPr>
          <a:xfrm>
            <a:off x="4140000" y="1440000"/>
            <a:ext cx="1440000" cy="360000"/>
          </a:xfrm>
          <a:prstGeom prst="rect">
            <a:avLst/>
          </a:prstGeom>
          <a:solidFill>
            <a:srgbClr val="158466">
              <a:alpha val="4980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3.1416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9"/>
          <p:cNvSpPr/>
          <p:nvPr/>
        </p:nvSpPr>
        <p:spPr>
          <a:xfrm>
            <a:off x="5580000" y="144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9"/>
          <p:cNvSpPr/>
          <p:nvPr/>
        </p:nvSpPr>
        <p:spPr>
          <a:xfrm>
            <a:off x="6300000" y="144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9"/>
          <p:cNvSpPr/>
          <p:nvPr/>
        </p:nvSpPr>
        <p:spPr>
          <a:xfrm>
            <a:off x="414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3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9"/>
          <p:cNvSpPr/>
          <p:nvPr/>
        </p:nvSpPr>
        <p:spPr>
          <a:xfrm>
            <a:off x="486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4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9"/>
          <p:cNvSpPr/>
          <p:nvPr/>
        </p:nvSpPr>
        <p:spPr>
          <a:xfrm>
            <a:off x="558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5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9"/>
          <p:cNvSpPr/>
          <p:nvPr/>
        </p:nvSpPr>
        <p:spPr>
          <a:xfrm>
            <a:off x="6300000" y="180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9"/>
          <p:cNvSpPr/>
          <p:nvPr/>
        </p:nvSpPr>
        <p:spPr>
          <a:xfrm>
            <a:off x="414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9"/>
          <p:cNvSpPr/>
          <p:nvPr/>
        </p:nvSpPr>
        <p:spPr>
          <a:xfrm>
            <a:off x="486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9"/>
          <p:cNvSpPr/>
          <p:nvPr/>
        </p:nvSpPr>
        <p:spPr>
          <a:xfrm>
            <a:off x="558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9"/>
          <p:cNvSpPr/>
          <p:nvPr/>
        </p:nvSpPr>
        <p:spPr>
          <a:xfrm>
            <a:off x="630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9"/>
          <p:cNvSpPr txBox="1"/>
          <p:nvPr/>
        </p:nvSpPr>
        <p:spPr>
          <a:xfrm>
            <a:off x="4572000" y="552960"/>
            <a:ext cx="1980000" cy="455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Memória RAM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3" name="Google Shape;163;p29"/>
          <p:cNvCxnSpPr/>
          <p:nvPr/>
        </p:nvCxnSpPr>
        <p:spPr>
          <a:xfrm flipH="1" rot="10800000">
            <a:off x="1620000" y="1620000"/>
            <a:ext cx="2535840" cy="126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4" name="Google Shape;164;p29"/>
          <p:cNvCxnSpPr/>
          <p:nvPr/>
        </p:nvCxnSpPr>
        <p:spPr>
          <a:xfrm flipH="1" rot="10800000">
            <a:off x="2520000" y="1980000"/>
            <a:ext cx="1620000" cy="108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5" name="Google Shape;165;p29"/>
          <p:cNvSpPr txBox="1"/>
          <p:nvPr/>
        </p:nvSpPr>
        <p:spPr>
          <a:xfrm>
            <a:off x="4500000" y="3600000"/>
            <a:ext cx="3600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Os espaços para as variáveis são alocados durante o carga do programa para a memória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56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56"/>
          <p:cNvSpPr txBox="1"/>
          <p:nvPr/>
        </p:nvSpPr>
        <p:spPr>
          <a:xfrm>
            <a:off x="405000" y="1017720"/>
            <a:ext cx="8520120" cy="15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 lista é chamada de encadeada pois dentro do espaço alocado tem um ponteiro que aponta para o próximo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−"/>
            </a:pPr>
            <a:r>
              <a:rPr b="0" i="0" lang="en-US" sz="1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Isso se faz necessário para os espaços não ficarem perdidos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56"/>
          <p:cNvSpPr/>
          <p:nvPr/>
        </p:nvSpPr>
        <p:spPr>
          <a:xfrm>
            <a:off x="1690560" y="2763360"/>
            <a:ext cx="865440" cy="2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6" name="Google Shape;636;p56"/>
          <p:cNvCxnSpPr/>
          <p:nvPr/>
        </p:nvCxnSpPr>
        <p:spPr>
          <a:xfrm>
            <a:off x="2010600" y="3620880"/>
            <a:ext cx="2093760" cy="41256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37" name="Google Shape;637;p56"/>
          <p:cNvSpPr txBox="1"/>
          <p:nvPr/>
        </p:nvSpPr>
        <p:spPr>
          <a:xfrm>
            <a:off x="1260000" y="3447720"/>
            <a:ext cx="750600" cy="34632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latin typeface="Arial"/>
                <a:ea typeface="Arial"/>
                <a:cs typeface="Arial"/>
                <a:sym typeface="Arial"/>
              </a:rPr>
              <a:t>data1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56"/>
          <p:cNvSpPr/>
          <p:nvPr/>
        </p:nvSpPr>
        <p:spPr>
          <a:xfrm>
            <a:off x="3600000" y="2808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5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56"/>
          <p:cNvSpPr/>
          <p:nvPr/>
        </p:nvSpPr>
        <p:spPr>
          <a:xfrm>
            <a:off x="4320000" y="2808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8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56"/>
          <p:cNvSpPr/>
          <p:nvPr/>
        </p:nvSpPr>
        <p:spPr>
          <a:xfrm>
            <a:off x="5040000" y="2808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2021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56"/>
          <p:cNvSpPr txBox="1"/>
          <p:nvPr/>
        </p:nvSpPr>
        <p:spPr>
          <a:xfrm>
            <a:off x="3780000" y="254772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56"/>
          <p:cNvSpPr txBox="1"/>
          <p:nvPr/>
        </p:nvSpPr>
        <p:spPr>
          <a:xfrm>
            <a:off x="4464000" y="254808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56"/>
          <p:cNvSpPr txBox="1"/>
          <p:nvPr/>
        </p:nvSpPr>
        <p:spPr>
          <a:xfrm>
            <a:off x="5148000" y="254844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56"/>
          <p:cNvSpPr/>
          <p:nvPr/>
        </p:nvSpPr>
        <p:spPr>
          <a:xfrm>
            <a:off x="4104000" y="388908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56"/>
          <p:cNvSpPr/>
          <p:nvPr/>
        </p:nvSpPr>
        <p:spPr>
          <a:xfrm>
            <a:off x="4824000" y="388908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56"/>
          <p:cNvSpPr/>
          <p:nvPr/>
        </p:nvSpPr>
        <p:spPr>
          <a:xfrm>
            <a:off x="5544000" y="388908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56"/>
          <p:cNvSpPr txBox="1"/>
          <p:nvPr/>
        </p:nvSpPr>
        <p:spPr>
          <a:xfrm>
            <a:off x="4284000" y="362808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56"/>
          <p:cNvSpPr txBox="1"/>
          <p:nvPr/>
        </p:nvSpPr>
        <p:spPr>
          <a:xfrm>
            <a:off x="4968000" y="362844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56"/>
          <p:cNvSpPr txBox="1"/>
          <p:nvPr/>
        </p:nvSpPr>
        <p:spPr>
          <a:xfrm>
            <a:off x="5652000" y="362880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56"/>
          <p:cNvSpPr/>
          <p:nvPr/>
        </p:nvSpPr>
        <p:spPr>
          <a:xfrm>
            <a:off x="5760000" y="2808720"/>
            <a:ext cx="360000" cy="288000"/>
          </a:xfrm>
          <a:prstGeom prst="rect">
            <a:avLst/>
          </a:prstGeom>
          <a:solidFill>
            <a:srgbClr val="729FCF">
              <a:alpha val="4784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56"/>
          <p:cNvSpPr txBox="1"/>
          <p:nvPr/>
        </p:nvSpPr>
        <p:spPr>
          <a:xfrm>
            <a:off x="5724000" y="254880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next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52" name="Google Shape;652;p56"/>
          <p:cNvCxnSpPr>
            <a:stCxn id="650" idx="2"/>
            <a:endCxn id="644" idx="1"/>
          </p:cNvCxnSpPr>
          <p:nvPr/>
        </p:nvCxnSpPr>
        <p:spPr>
          <a:xfrm rot="5400000">
            <a:off x="4553850" y="2646870"/>
            <a:ext cx="936300" cy="1836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53" name="Google Shape;653;p56"/>
          <p:cNvSpPr/>
          <p:nvPr/>
        </p:nvSpPr>
        <p:spPr>
          <a:xfrm>
            <a:off x="6264000" y="3888720"/>
            <a:ext cx="360000" cy="288000"/>
          </a:xfrm>
          <a:prstGeom prst="rect">
            <a:avLst/>
          </a:prstGeom>
          <a:solidFill>
            <a:srgbClr val="729FCF">
              <a:alpha val="4784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56"/>
          <p:cNvSpPr txBox="1"/>
          <p:nvPr/>
        </p:nvSpPr>
        <p:spPr>
          <a:xfrm>
            <a:off x="6228000" y="362916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next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55" name="Google Shape;655;p56"/>
          <p:cNvCxnSpPr/>
          <p:nvPr/>
        </p:nvCxnSpPr>
        <p:spPr>
          <a:xfrm>
            <a:off x="6624000" y="4032000"/>
            <a:ext cx="396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56" name="Google Shape;656;p56"/>
          <p:cNvSpPr txBox="1"/>
          <p:nvPr/>
        </p:nvSpPr>
        <p:spPr>
          <a:xfrm>
            <a:off x="7020000" y="3888360"/>
            <a:ext cx="720000" cy="431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NULL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57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57"/>
          <p:cNvSpPr txBox="1"/>
          <p:nvPr/>
        </p:nvSpPr>
        <p:spPr>
          <a:xfrm>
            <a:off x="405000" y="1017720"/>
            <a:ext cx="8520120" cy="15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 lista é chamada de encadeada pois dentro do espaço alocado tem um ponteiro que aponta para o próximo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−"/>
            </a:pPr>
            <a:r>
              <a:rPr b="0" i="0" lang="en-US" sz="1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Isso se faz necessário para os espaços não ficarem perdidos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57"/>
          <p:cNvSpPr/>
          <p:nvPr/>
        </p:nvSpPr>
        <p:spPr>
          <a:xfrm>
            <a:off x="1690560" y="2763360"/>
            <a:ext cx="865440" cy="2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4" name="Google Shape;664;p57"/>
          <p:cNvCxnSpPr/>
          <p:nvPr/>
        </p:nvCxnSpPr>
        <p:spPr>
          <a:xfrm>
            <a:off x="2010600" y="3620880"/>
            <a:ext cx="2093760" cy="41256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65" name="Google Shape;665;p57"/>
          <p:cNvSpPr txBox="1"/>
          <p:nvPr/>
        </p:nvSpPr>
        <p:spPr>
          <a:xfrm>
            <a:off x="1260000" y="3447720"/>
            <a:ext cx="750600" cy="34632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latin typeface="Arial"/>
                <a:ea typeface="Arial"/>
                <a:cs typeface="Arial"/>
                <a:sym typeface="Arial"/>
              </a:rPr>
              <a:t>data1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57"/>
          <p:cNvSpPr/>
          <p:nvPr/>
        </p:nvSpPr>
        <p:spPr>
          <a:xfrm>
            <a:off x="3600000" y="2808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5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57"/>
          <p:cNvSpPr/>
          <p:nvPr/>
        </p:nvSpPr>
        <p:spPr>
          <a:xfrm>
            <a:off x="4320000" y="2808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8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57"/>
          <p:cNvSpPr/>
          <p:nvPr/>
        </p:nvSpPr>
        <p:spPr>
          <a:xfrm>
            <a:off x="5040000" y="2808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2021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57"/>
          <p:cNvSpPr txBox="1"/>
          <p:nvPr/>
        </p:nvSpPr>
        <p:spPr>
          <a:xfrm>
            <a:off x="3780000" y="254772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57"/>
          <p:cNvSpPr txBox="1"/>
          <p:nvPr/>
        </p:nvSpPr>
        <p:spPr>
          <a:xfrm>
            <a:off x="4464000" y="254808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57"/>
          <p:cNvSpPr txBox="1"/>
          <p:nvPr/>
        </p:nvSpPr>
        <p:spPr>
          <a:xfrm>
            <a:off x="5148000" y="254844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57"/>
          <p:cNvSpPr/>
          <p:nvPr/>
        </p:nvSpPr>
        <p:spPr>
          <a:xfrm>
            <a:off x="4104000" y="388908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57"/>
          <p:cNvSpPr/>
          <p:nvPr/>
        </p:nvSpPr>
        <p:spPr>
          <a:xfrm>
            <a:off x="4824000" y="388908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57"/>
          <p:cNvSpPr/>
          <p:nvPr/>
        </p:nvSpPr>
        <p:spPr>
          <a:xfrm>
            <a:off x="5544000" y="388908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57"/>
          <p:cNvSpPr txBox="1"/>
          <p:nvPr/>
        </p:nvSpPr>
        <p:spPr>
          <a:xfrm>
            <a:off x="4284000" y="362808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57"/>
          <p:cNvSpPr txBox="1"/>
          <p:nvPr/>
        </p:nvSpPr>
        <p:spPr>
          <a:xfrm>
            <a:off x="4968000" y="362844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57"/>
          <p:cNvSpPr txBox="1"/>
          <p:nvPr/>
        </p:nvSpPr>
        <p:spPr>
          <a:xfrm>
            <a:off x="5652000" y="362880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57"/>
          <p:cNvSpPr/>
          <p:nvPr/>
        </p:nvSpPr>
        <p:spPr>
          <a:xfrm>
            <a:off x="5760000" y="2808720"/>
            <a:ext cx="360000" cy="288000"/>
          </a:xfrm>
          <a:prstGeom prst="rect">
            <a:avLst/>
          </a:prstGeom>
          <a:solidFill>
            <a:srgbClr val="729FCF">
              <a:alpha val="4784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57"/>
          <p:cNvSpPr txBox="1"/>
          <p:nvPr/>
        </p:nvSpPr>
        <p:spPr>
          <a:xfrm>
            <a:off x="5724000" y="254880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next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80" name="Google Shape;680;p57"/>
          <p:cNvCxnSpPr>
            <a:stCxn id="678" idx="2"/>
            <a:endCxn id="672" idx="1"/>
          </p:cNvCxnSpPr>
          <p:nvPr/>
        </p:nvCxnSpPr>
        <p:spPr>
          <a:xfrm rot="5400000">
            <a:off x="4553850" y="2646870"/>
            <a:ext cx="936300" cy="1836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81" name="Google Shape;681;p57"/>
          <p:cNvSpPr/>
          <p:nvPr/>
        </p:nvSpPr>
        <p:spPr>
          <a:xfrm>
            <a:off x="6264000" y="3888720"/>
            <a:ext cx="360000" cy="288000"/>
          </a:xfrm>
          <a:prstGeom prst="rect">
            <a:avLst/>
          </a:prstGeom>
          <a:solidFill>
            <a:srgbClr val="729FCF">
              <a:alpha val="4784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7"/>
          <p:cNvSpPr txBox="1"/>
          <p:nvPr/>
        </p:nvSpPr>
        <p:spPr>
          <a:xfrm>
            <a:off x="6228000" y="362916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next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83" name="Google Shape;683;p57"/>
          <p:cNvCxnSpPr/>
          <p:nvPr/>
        </p:nvCxnSpPr>
        <p:spPr>
          <a:xfrm>
            <a:off x="6624000" y="4032000"/>
            <a:ext cx="396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84" name="Google Shape;684;p57"/>
          <p:cNvSpPr txBox="1"/>
          <p:nvPr/>
        </p:nvSpPr>
        <p:spPr>
          <a:xfrm>
            <a:off x="7020000" y="3888360"/>
            <a:ext cx="720000" cy="431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NULL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57"/>
          <p:cNvSpPr txBox="1"/>
          <p:nvPr/>
        </p:nvSpPr>
        <p:spPr>
          <a:xfrm>
            <a:off x="302760" y="4140000"/>
            <a:ext cx="3755880" cy="858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7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Ok. Agora conseguimos “caminhar”</a:t>
            </a:r>
            <a:endParaRPr b="0" sz="17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7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pelas regiões alocadas, mas como</a:t>
            </a:r>
            <a:endParaRPr b="0" sz="17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7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começar a caminhada</a:t>
            </a:r>
            <a:r>
              <a:rPr b="0" lang="en-US" sz="17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0" sz="17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8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58"/>
          <p:cNvSpPr txBox="1"/>
          <p:nvPr/>
        </p:nvSpPr>
        <p:spPr>
          <a:xfrm>
            <a:off x="405000" y="1017720"/>
            <a:ext cx="8520120" cy="15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 lista é chamada de encadeada pois dentro do espaço alocado tem um ponteiro que aponta para o próximo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−"/>
            </a:pPr>
            <a:r>
              <a:rPr b="0" i="0" lang="en-US" sz="1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Isso se faz necessário para os espaços não ficarem perdidos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58"/>
          <p:cNvSpPr/>
          <p:nvPr/>
        </p:nvSpPr>
        <p:spPr>
          <a:xfrm>
            <a:off x="1690560" y="2763360"/>
            <a:ext cx="865440" cy="2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3" name="Google Shape;693;p58"/>
          <p:cNvCxnSpPr/>
          <p:nvPr/>
        </p:nvCxnSpPr>
        <p:spPr>
          <a:xfrm>
            <a:off x="2010600" y="3620880"/>
            <a:ext cx="2093760" cy="41256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94" name="Google Shape;694;p58"/>
          <p:cNvSpPr txBox="1"/>
          <p:nvPr/>
        </p:nvSpPr>
        <p:spPr>
          <a:xfrm>
            <a:off x="1260000" y="3447720"/>
            <a:ext cx="750600" cy="34632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latin typeface="Arial"/>
                <a:ea typeface="Arial"/>
                <a:cs typeface="Arial"/>
                <a:sym typeface="Arial"/>
              </a:rPr>
              <a:t>data1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58"/>
          <p:cNvSpPr/>
          <p:nvPr/>
        </p:nvSpPr>
        <p:spPr>
          <a:xfrm>
            <a:off x="3600000" y="2808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5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58"/>
          <p:cNvSpPr/>
          <p:nvPr/>
        </p:nvSpPr>
        <p:spPr>
          <a:xfrm>
            <a:off x="4320000" y="2808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8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58"/>
          <p:cNvSpPr/>
          <p:nvPr/>
        </p:nvSpPr>
        <p:spPr>
          <a:xfrm>
            <a:off x="5040000" y="280872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2021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58"/>
          <p:cNvSpPr txBox="1"/>
          <p:nvPr/>
        </p:nvSpPr>
        <p:spPr>
          <a:xfrm>
            <a:off x="3780000" y="254772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58"/>
          <p:cNvSpPr txBox="1"/>
          <p:nvPr/>
        </p:nvSpPr>
        <p:spPr>
          <a:xfrm>
            <a:off x="4464000" y="254808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58"/>
          <p:cNvSpPr txBox="1"/>
          <p:nvPr/>
        </p:nvSpPr>
        <p:spPr>
          <a:xfrm>
            <a:off x="5148000" y="254844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58"/>
          <p:cNvSpPr/>
          <p:nvPr/>
        </p:nvSpPr>
        <p:spPr>
          <a:xfrm>
            <a:off x="4104000" y="388908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58"/>
          <p:cNvSpPr/>
          <p:nvPr/>
        </p:nvSpPr>
        <p:spPr>
          <a:xfrm>
            <a:off x="4824000" y="388908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58"/>
          <p:cNvSpPr/>
          <p:nvPr/>
        </p:nvSpPr>
        <p:spPr>
          <a:xfrm>
            <a:off x="5544000" y="3889080"/>
            <a:ext cx="720000" cy="28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58"/>
          <p:cNvSpPr txBox="1"/>
          <p:nvPr/>
        </p:nvSpPr>
        <p:spPr>
          <a:xfrm>
            <a:off x="4284000" y="362808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dia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58"/>
          <p:cNvSpPr txBox="1"/>
          <p:nvPr/>
        </p:nvSpPr>
        <p:spPr>
          <a:xfrm>
            <a:off x="4968000" y="362844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mes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58"/>
          <p:cNvSpPr txBox="1"/>
          <p:nvPr/>
        </p:nvSpPr>
        <p:spPr>
          <a:xfrm>
            <a:off x="5652000" y="362880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ano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58"/>
          <p:cNvSpPr/>
          <p:nvPr/>
        </p:nvSpPr>
        <p:spPr>
          <a:xfrm>
            <a:off x="5760000" y="2808720"/>
            <a:ext cx="360000" cy="288000"/>
          </a:xfrm>
          <a:prstGeom prst="rect">
            <a:avLst/>
          </a:prstGeom>
          <a:solidFill>
            <a:srgbClr val="729FCF">
              <a:alpha val="4784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58"/>
          <p:cNvSpPr txBox="1"/>
          <p:nvPr/>
        </p:nvSpPr>
        <p:spPr>
          <a:xfrm>
            <a:off x="5724000" y="254880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next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09" name="Google Shape;709;p58"/>
          <p:cNvCxnSpPr>
            <a:stCxn id="707" idx="2"/>
            <a:endCxn id="701" idx="1"/>
          </p:cNvCxnSpPr>
          <p:nvPr/>
        </p:nvCxnSpPr>
        <p:spPr>
          <a:xfrm rot="5400000">
            <a:off x="4553850" y="2646870"/>
            <a:ext cx="936300" cy="1836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10" name="Google Shape;710;p58"/>
          <p:cNvSpPr/>
          <p:nvPr/>
        </p:nvSpPr>
        <p:spPr>
          <a:xfrm>
            <a:off x="6264000" y="3888720"/>
            <a:ext cx="360000" cy="288000"/>
          </a:xfrm>
          <a:prstGeom prst="rect">
            <a:avLst/>
          </a:prstGeom>
          <a:solidFill>
            <a:srgbClr val="729FCF">
              <a:alpha val="4784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58"/>
          <p:cNvSpPr txBox="1"/>
          <p:nvPr/>
        </p:nvSpPr>
        <p:spPr>
          <a:xfrm>
            <a:off x="6228000" y="3629160"/>
            <a:ext cx="540000" cy="2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next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2" name="Google Shape;712;p58"/>
          <p:cNvCxnSpPr/>
          <p:nvPr/>
        </p:nvCxnSpPr>
        <p:spPr>
          <a:xfrm>
            <a:off x="6624000" y="4032000"/>
            <a:ext cx="396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13" name="Google Shape;713;p58"/>
          <p:cNvSpPr txBox="1"/>
          <p:nvPr/>
        </p:nvSpPr>
        <p:spPr>
          <a:xfrm>
            <a:off x="7020000" y="3888360"/>
            <a:ext cx="720000" cy="4316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latin typeface="Arial"/>
                <a:ea typeface="Arial"/>
                <a:cs typeface="Arial"/>
                <a:sym typeface="Arial"/>
              </a:rPr>
              <a:t>NULL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58"/>
          <p:cNvSpPr txBox="1"/>
          <p:nvPr/>
        </p:nvSpPr>
        <p:spPr>
          <a:xfrm>
            <a:off x="302750" y="4140000"/>
            <a:ext cx="3421500" cy="8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Ok. Agora conseguimos “caminhar”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pelas regiões alocadas, mas como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começar a caminhada</a:t>
            </a:r>
            <a:r>
              <a:rPr b="0" lang="en-US" sz="16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58"/>
          <p:cNvSpPr txBox="1"/>
          <p:nvPr/>
        </p:nvSpPr>
        <p:spPr>
          <a:xfrm>
            <a:off x="4551120" y="4356000"/>
            <a:ext cx="3832200" cy="6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Basta criar um ponteiro auxiliar que 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solidFill>
                  <a:srgbClr val="2A6099"/>
                </a:solidFill>
                <a:latin typeface="Arial"/>
                <a:ea typeface="Arial"/>
                <a:cs typeface="Arial"/>
                <a:sym typeface="Arial"/>
              </a:rPr>
              <a:t>vai nos dizer quem é o primeiro :)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6" name="Google Shape;716;p58"/>
          <p:cNvCxnSpPr>
            <a:stCxn id="714" idx="3"/>
            <a:endCxn id="715" idx="1"/>
          </p:cNvCxnSpPr>
          <p:nvPr/>
        </p:nvCxnSpPr>
        <p:spPr>
          <a:xfrm>
            <a:off x="3724250" y="4569150"/>
            <a:ext cx="826800" cy="87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717" name="Google Shape;717;p58"/>
          <p:cNvSpPr txBox="1"/>
          <p:nvPr/>
        </p:nvSpPr>
        <p:spPr>
          <a:xfrm>
            <a:off x="1332360" y="2619720"/>
            <a:ext cx="549360" cy="34632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latin typeface="Arial"/>
                <a:ea typeface="Arial"/>
                <a:cs typeface="Arial"/>
                <a:sym typeface="Arial"/>
              </a:rPr>
              <a:t>first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18" name="Google Shape;718;p58"/>
          <p:cNvCxnSpPr>
            <a:stCxn id="717" idx="3"/>
            <a:endCxn id="695" idx="1"/>
          </p:cNvCxnSpPr>
          <p:nvPr/>
        </p:nvCxnSpPr>
        <p:spPr>
          <a:xfrm>
            <a:off x="1881720" y="2792880"/>
            <a:ext cx="1718400" cy="159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59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59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 lista é chamada de encadeada pois dentro do espaço alocado tem um ponteiro que aponta para o próximo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4000" lvl="1" marL="864000" marR="0" rtl="0" algn="l">
              <a:spcBef>
                <a:spcPts val="1134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Noto Sans Symbols"/>
              <a:buChar char="−"/>
            </a:pPr>
            <a:r>
              <a:rPr b="0" i="0" lang="en-US" sz="16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Esquema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59"/>
          <p:cNvSpPr/>
          <p:nvPr/>
        </p:nvSpPr>
        <p:spPr>
          <a:xfrm>
            <a:off x="970920" y="2912760"/>
            <a:ext cx="792000" cy="335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first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6" name="Google Shape;726;p59"/>
          <p:cNvGrpSpPr/>
          <p:nvPr/>
        </p:nvGrpSpPr>
        <p:grpSpPr>
          <a:xfrm>
            <a:off x="1896120" y="3028680"/>
            <a:ext cx="1587600" cy="572400"/>
            <a:chOff x="1896120" y="3028680"/>
            <a:chExt cx="1587600" cy="572400"/>
          </a:xfrm>
        </p:grpSpPr>
        <p:sp>
          <p:nvSpPr>
            <p:cNvPr id="727" name="Google Shape;727;p59"/>
            <p:cNvSpPr/>
            <p:nvPr/>
          </p:nvSpPr>
          <p:spPr>
            <a:xfrm>
              <a:off x="2962080" y="3028680"/>
              <a:ext cx="453960" cy="29232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9"/>
            <p:cNvSpPr/>
            <p:nvPr/>
          </p:nvSpPr>
          <p:spPr>
            <a:xfrm>
              <a:off x="2008440" y="3265560"/>
              <a:ext cx="792000" cy="335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dados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59"/>
            <p:cNvSpPr/>
            <p:nvPr/>
          </p:nvSpPr>
          <p:spPr>
            <a:xfrm>
              <a:off x="1896120" y="3028680"/>
              <a:ext cx="1065960" cy="29232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59"/>
            <p:cNvSpPr/>
            <p:nvPr/>
          </p:nvSpPr>
          <p:spPr>
            <a:xfrm>
              <a:off x="2932200" y="3265560"/>
              <a:ext cx="551520" cy="335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next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1" name="Google Shape;731;p59"/>
          <p:cNvGrpSpPr/>
          <p:nvPr/>
        </p:nvGrpSpPr>
        <p:grpSpPr>
          <a:xfrm>
            <a:off x="4125960" y="3028680"/>
            <a:ext cx="1587240" cy="572400"/>
            <a:chOff x="4125960" y="3028680"/>
            <a:chExt cx="1587240" cy="572400"/>
          </a:xfrm>
        </p:grpSpPr>
        <p:sp>
          <p:nvSpPr>
            <p:cNvPr id="732" name="Google Shape;732;p59"/>
            <p:cNvSpPr/>
            <p:nvPr/>
          </p:nvSpPr>
          <p:spPr>
            <a:xfrm>
              <a:off x="5191920" y="3028680"/>
              <a:ext cx="453960" cy="29232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59"/>
            <p:cNvSpPr/>
            <p:nvPr/>
          </p:nvSpPr>
          <p:spPr>
            <a:xfrm>
              <a:off x="4238280" y="3265560"/>
              <a:ext cx="792000" cy="335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dados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59"/>
            <p:cNvSpPr/>
            <p:nvPr/>
          </p:nvSpPr>
          <p:spPr>
            <a:xfrm>
              <a:off x="4125960" y="3028680"/>
              <a:ext cx="1065960" cy="29232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59"/>
            <p:cNvSpPr/>
            <p:nvPr/>
          </p:nvSpPr>
          <p:spPr>
            <a:xfrm>
              <a:off x="5161680" y="3265560"/>
              <a:ext cx="551520" cy="335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next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6" name="Google Shape;736;p59"/>
          <p:cNvGrpSpPr/>
          <p:nvPr/>
        </p:nvGrpSpPr>
        <p:grpSpPr>
          <a:xfrm>
            <a:off x="6149160" y="3506760"/>
            <a:ext cx="1587600" cy="572040"/>
            <a:chOff x="6149160" y="3506760"/>
            <a:chExt cx="1587600" cy="572040"/>
          </a:xfrm>
        </p:grpSpPr>
        <p:sp>
          <p:nvSpPr>
            <p:cNvPr id="737" name="Google Shape;737;p59"/>
            <p:cNvSpPr/>
            <p:nvPr/>
          </p:nvSpPr>
          <p:spPr>
            <a:xfrm>
              <a:off x="7215120" y="3506760"/>
              <a:ext cx="453960" cy="29232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59"/>
            <p:cNvSpPr/>
            <p:nvPr/>
          </p:nvSpPr>
          <p:spPr>
            <a:xfrm>
              <a:off x="6261840" y="3743280"/>
              <a:ext cx="792000" cy="335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dados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59"/>
            <p:cNvSpPr/>
            <p:nvPr/>
          </p:nvSpPr>
          <p:spPr>
            <a:xfrm>
              <a:off x="6149160" y="3506760"/>
              <a:ext cx="1065960" cy="29232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59"/>
            <p:cNvSpPr/>
            <p:nvPr/>
          </p:nvSpPr>
          <p:spPr>
            <a:xfrm>
              <a:off x="7185240" y="3743280"/>
              <a:ext cx="551520" cy="335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next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1" name="Google Shape;741;p59"/>
          <p:cNvSpPr/>
          <p:nvPr/>
        </p:nvSpPr>
        <p:spPr>
          <a:xfrm>
            <a:off x="3416400" y="3175200"/>
            <a:ext cx="709200" cy="36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sp>
      <p:sp>
        <p:nvSpPr>
          <p:cNvPr id="742" name="Google Shape;742;p59"/>
          <p:cNvSpPr/>
          <p:nvPr/>
        </p:nvSpPr>
        <p:spPr>
          <a:xfrm>
            <a:off x="5625360" y="3241080"/>
            <a:ext cx="523440" cy="41148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sp>
      <p:sp>
        <p:nvSpPr>
          <p:cNvPr id="743" name="Google Shape;743;p59"/>
          <p:cNvSpPr/>
          <p:nvPr/>
        </p:nvSpPr>
        <p:spPr>
          <a:xfrm>
            <a:off x="1439280" y="3080880"/>
            <a:ext cx="456480" cy="943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sp>
      <p:sp>
        <p:nvSpPr>
          <p:cNvPr id="744" name="Google Shape;744;p59"/>
          <p:cNvSpPr/>
          <p:nvPr/>
        </p:nvSpPr>
        <p:spPr>
          <a:xfrm>
            <a:off x="7669440" y="3652920"/>
            <a:ext cx="614880" cy="1951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diamond"/>
          </a:ln>
        </p:spPr>
      </p:sp>
      <p:sp>
        <p:nvSpPr>
          <p:cNvPr id="745" name="Google Shape;745;p59"/>
          <p:cNvSpPr txBox="1"/>
          <p:nvPr/>
        </p:nvSpPr>
        <p:spPr>
          <a:xfrm>
            <a:off x="8316000" y="3780000"/>
            <a:ext cx="635040" cy="290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latin typeface="Arial"/>
                <a:ea typeface="Arial"/>
                <a:cs typeface="Arial"/>
                <a:sym typeface="Arial"/>
              </a:rPr>
              <a:t>NULL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59"/>
          <p:cNvSpPr/>
          <p:nvPr/>
        </p:nvSpPr>
        <p:spPr>
          <a:xfrm>
            <a:off x="6478920" y="4316760"/>
            <a:ext cx="1153080" cy="335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ponteiro_atual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7" name="Google Shape;747;p59"/>
          <p:cNvCxnSpPr/>
          <p:nvPr/>
        </p:nvCxnSpPr>
        <p:spPr>
          <a:xfrm flipH="1" rot="10800000">
            <a:off x="7020000" y="3799080"/>
            <a:ext cx="33840" cy="52092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60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60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Uma lista encadeada representa uma sequência de objetos, </a:t>
            </a:r>
            <a:r>
              <a:rPr lang="en-US" sz="1800">
                <a:solidFill>
                  <a:srgbClr val="595959"/>
                </a:solidFill>
              </a:rPr>
              <a:t>do mesmo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tipo, na memória. Cada elemento da sequência armazena seu valor e o endereço do próximo elemento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Ou seja, junto a cada um dos elementos da lista, explicitamente armazenamos o endereço para o próximo elemento da lista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60"/>
          <p:cNvSpPr/>
          <p:nvPr/>
        </p:nvSpPr>
        <p:spPr>
          <a:xfrm>
            <a:off x="1113480" y="2928960"/>
            <a:ext cx="3485520" cy="14007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 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};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</a:t>
            </a:r>
            <a:r>
              <a:rPr b="0" lang="en-US" sz="1100" strike="noStrike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struct funcionario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60"/>
          <p:cNvSpPr/>
          <p:nvPr/>
        </p:nvSpPr>
        <p:spPr>
          <a:xfrm>
            <a:off x="5249520" y="2539440"/>
            <a:ext cx="771840" cy="19044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60"/>
          <p:cNvSpPr/>
          <p:nvPr/>
        </p:nvSpPr>
        <p:spPr>
          <a:xfrm>
            <a:off x="4884840" y="2693520"/>
            <a:ext cx="330120" cy="21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9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7" name="Google Shape;757;p60"/>
          <p:cNvGrpSpPr/>
          <p:nvPr/>
        </p:nvGrpSpPr>
        <p:grpSpPr>
          <a:xfrm>
            <a:off x="4698360" y="2539440"/>
            <a:ext cx="2094840" cy="372600"/>
            <a:chOff x="4698360" y="2539440"/>
            <a:chExt cx="2094840" cy="372600"/>
          </a:xfrm>
        </p:grpSpPr>
        <p:sp>
          <p:nvSpPr>
            <p:cNvPr id="758" name="Google Shape;758;p60"/>
            <p:cNvSpPr/>
            <p:nvPr/>
          </p:nvSpPr>
          <p:spPr>
            <a:xfrm>
              <a:off x="4698360" y="2539440"/>
              <a:ext cx="543240" cy="19044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60"/>
            <p:cNvSpPr/>
            <p:nvPr/>
          </p:nvSpPr>
          <p:spPr>
            <a:xfrm>
              <a:off x="6021360" y="2539440"/>
              <a:ext cx="771840" cy="19044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60"/>
            <p:cNvSpPr/>
            <p:nvPr/>
          </p:nvSpPr>
          <p:spPr>
            <a:xfrm>
              <a:off x="5477040" y="2693520"/>
              <a:ext cx="620640" cy="218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nome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1" name="Google Shape;761;p60"/>
          <p:cNvSpPr/>
          <p:nvPr/>
        </p:nvSpPr>
        <p:spPr>
          <a:xfrm>
            <a:off x="6097680" y="2693520"/>
            <a:ext cx="695520" cy="21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9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salario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60"/>
          <p:cNvSpPr/>
          <p:nvPr/>
        </p:nvSpPr>
        <p:spPr>
          <a:xfrm>
            <a:off x="6793560" y="2539440"/>
            <a:ext cx="543240" cy="19044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60"/>
          <p:cNvSpPr/>
          <p:nvPr/>
        </p:nvSpPr>
        <p:spPr>
          <a:xfrm>
            <a:off x="6739200" y="2693520"/>
            <a:ext cx="771840" cy="21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9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*next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Google Shape;764;p60"/>
          <p:cNvSpPr/>
          <p:nvPr/>
        </p:nvSpPr>
        <p:spPr>
          <a:xfrm>
            <a:off x="6791040" y="3493800"/>
            <a:ext cx="771840" cy="19044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60"/>
          <p:cNvSpPr/>
          <p:nvPr/>
        </p:nvSpPr>
        <p:spPr>
          <a:xfrm>
            <a:off x="6426360" y="3648240"/>
            <a:ext cx="330120" cy="21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9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66" name="Google Shape;766;p60"/>
          <p:cNvGrpSpPr/>
          <p:nvPr/>
        </p:nvGrpSpPr>
        <p:grpSpPr>
          <a:xfrm>
            <a:off x="6239880" y="3493800"/>
            <a:ext cx="2094840" cy="372960"/>
            <a:chOff x="6239880" y="3493800"/>
            <a:chExt cx="2094840" cy="372960"/>
          </a:xfrm>
        </p:grpSpPr>
        <p:sp>
          <p:nvSpPr>
            <p:cNvPr id="767" name="Google Shape;767;p60"/>
            <p:cNvSpPr/>
            <p:nvPr/>
          </p:nvSpPr>
          <p:spPr>
            <a:xfrm>
              <a:off x="6239880" y="3493800"/>
              <a:ext cx="543240" cy="19044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60"/>
            <p:cNvSpPr/>
            <p:nvPr/>
          </p:nvSpPr>
          <p:spPr>
            <a:xfrm>
              <a:off x="7562880" y="3493800"/>
              <a:ext cx="771840" cy="19044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60"/>
            <p:cNvSpPr/>
            <p:nvPr/>
          </p:nvSpPr>
          <p:spPr>
            <a:xfrm>
              <a:off x="7018560" y="3648240"/>
              <a:ext cx="541440" cy="218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9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nome</a:t>
              </a:r>
              <a:endParaRPr b="0" sz="9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0" name="Google Shape;770;p60"/>
          <p:cNvSpPr/>
          <p:nvPr/>
        </p:nvSpPr>
        <p:spPr>
          <a:xfrm>
            <a:off x="7639200" y="3648240"/>
            <a:ext cx="695520" cy="21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9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salario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60"/>
          <p:cNvSpPr/>
          <p:nvPr/>
        </p:nvSpPr>
        <p:spPr>
          <a:xfrm>
            <a:off x="8335080" y="3493800"/>
            <a:ext cx="543240" cy="19044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60"/>
          <p:cNvSpPr/>
          <p:nvPr/>
        </p:nvSpPr>
        <p:spPr>
          <a:xfrm>
            <a:off x="8280720" y="3648240"/>
            <a:ext cx="771840" cy="218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9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*next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60"/>
          <p:cNvSpPr/>
          <p:nvPr/>
        </p:nvSpPr>
        <p:spPr>
          <a:xfrm flipH="1">
            <a:off x="6503040" y="2912400"/>
            <a:ext cx="613080" cy="58104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sp>
      <p:grpSp>
        <p:nvGrpSpPr>
          <p:cNvPr id="774" name="Google Shape;774;p60"/>
          <p:cNvGrpSpPr/>
          <p:nvPr/>
        </p:nvGrpSpPr>
        <p:grpSpPr>
          <a:xfrm>
            <a:off x="6301080" y="4448520"/>
            <a:ext cx="986400" cy="251640"/>
            <a:chOff x="6301080" y="4448520"/>
            <a:chExt cx="986400" cy="251640"/>
          </a:xfrm>
        </p:grpSpPr>
        <p:sp>
          <p:nvSpPr>
            <p:cNvPr id="775" name="Google Shape;775;p60"/>
            <p:cNvSpPr/>
            <p:nvPr/>
          </p:nvSpPr>
          <p:spPr>
            <a:xfrm>
              <a:off x="6963480" y="4448520"/>
              <a:ext cx="281880" cy="12852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60"/>
            <p:cNvSpPr/>
            <p:nvPr/>
          </p:nvSpPr>
          <p:spPr>
            <a:xfrm>
              <a:off x="6370920" y="4552560"/>
              <a:ext cx="492120" cy="1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5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elemento</a:t>
              </a:r>
              <a:endParaRPr b="0" sz="5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60"/>
            <p:cNvSpPr/>
            <p:nvPr/>
          </p:nvSpPr>
          <p:spPr>
            <a:xfrm>
              <a:off x="6301080" y="4448520"/>
              <a:ext cx="662040" cy="12852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60"/>
            <p:cNvSpPr/>
            <p:nvPr/>
          </p:nvSpPr>
          <p:spPr>
            <a:xfrm>
              <a:off x="6944760" y="4552560"/>
              <a:ext cx="342720" cy="1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5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next</a:t>
              </a:r>
              <a:endParaRPr b="0" sz="5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9" name="Google Shape;779;p60"/>
          <p:cNvGrpSpPr/>
          <p:nvPr/>
        </p:nvGrpSpPr>
        <p:grpSpPr>
          <a:xfrm>
            <a:off x="7558560" y="4658760"/>
            <a:ext cx="986400" cy="252000"/>
            <a:chOff x="7558560" y="4658760"/>
            <a:chExt cx="986400" cy="252000"/>
          </a:xfrm>
        </p:grpSpPr>
        <p:sp>
          <p:nvSpPr>
            <p:cNvPr id="780" name="Google Shape;780;p60"/>
            <p:cNvSpPr/>
            <p:nvPr/>
          </p:nvSpPr>
          <p:spPr>
            <a:xfrm>
              <a:off x="8220960" y="4658760"/>
              <a:ext cx="281880" cy="12852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60"/>
            <p:cNvSpPr/>
            <p:nvPr/>
          </p:nvSpPr>
          <p:spPr>
            <a:xfrm>
              <a:off x="7628400" y="4763160"/>
              <a:ext cx="492120" cy="1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7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</a:t>
              </a:r>
              <a:r>
                <a:rPr b="0" lang="en-US" sz="4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lemento</a:t>
              </a:r>
              <a:endParaRPr b="0" sz="4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60"/>
            <p:cNvSpPr/>
            <p:nvPr/>
          </p:nvSpPr>
          <p:spPr>
            <a:xfrm>
              <a:off x="7558560" y="4658760"/>
              <a:ext cx="662040" cy="128520"/>
            </a:xfrm>
            <a:prstGeom prst="rect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60"/>
            <p:cNvSpPr/>
            <p:nvPr/>
          </p:nvSpPr>
          <p:spPr>
            <a:xfrm>
              <a:off x="8202240" y="4763160"/>
              <a:ext cx="342720" cy="14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400" strike="noStrike">
                  <a:solidFill>
                    <a:srgbClr val="333333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next</a:t>
              </a:r>
              <a:endParaRPr b="0" sz="4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4" name="Google Shape;784;p60"/>
          <p:cNvSpPr/>
          <p:nvPr/>
        </p:nvSpPr>
        <p:spPr>
          <a:xfrm>
            <a:off x="7232760" y="4541760"/>
            <a:ext cx="325080" cy="18108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sp>
      <p:sp>
        <p:nvSpPr>
          <p:cNvPr id="785" name="Google Shape;785;p60"/>
          <p:cNvSpPr/>
          <p:nvPr/>
        </p:nvSpPr>
        <p:spPr>
          <a:xfrm>
            <a:off x="8503200" y="4723200"/>
            <a:ext cx="381960" cy="8568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diamond"/>
          </a:ln>
        </p:spPr>
      </p:sp>
      <p:sp>
        <p:nvSpPr>
          <p:cNvPr id="786" name="Google Shape;786;p60"/>
          <p:cNvSpPr/>
          <p:nvPr/>
        </p:nvSpPr>
        <p:spPr>
          <a:xfrm flipH="1">
            <a:off x="6632280" y="3867120"/>
            <a:ext cx="2034000" cy="58104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sp>
      <p:sp>
        <p:nvSpPr>
          <p:cNvPr id="787" name="Google Shape;787;p60"/>
          <p:cNvSpPr txBox="1"/>
          <p:nvPr/>
        </p:nvSpPr>
        <p:spPr>
          <a:xfrm>
            <a:off x="8748720" y="4824000"/>
            <a:ext cx="375840" cy="176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600" strike="noStrike">
                <a:latin typeface="Arial"/>
                <a:ea typeface="Arial"/>
                <a:cs typeface="Arial"/>
                <a:sym typeface="Arial"/>
              </a:rPr>
              <a:t>NULL</a:t>
            </a:r>
            <a:endParaRPr b="0" sz="6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6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61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Uma lista encadeada representa uma sequência de objetos, </a:t>
            </a:r>
            <a:r>
              <a:rPr lang="en-US" sz="1800">
                <a:solidFill>
                  <a:srgbClr val="595959"/>
                </a:solidFill>
              </a:rPr>
              <a:t>do mesmo</a:t>
            </a: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tipo, na memória. Cada elemento da sequência armazena seu valor e o endereço do próximo elemento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Os elementos de uma lista não ocupam uma área contígua de memória (como os vetores), o que não permite acesso direto aos elementos.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Para acessar um elemento, é necessário que todos os elementos estejam encadeados.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61"/>
          <p:cNvSpPr/>
          <p:nvPr/>
        </p:nvSpPr>
        <p:spPr>
          <a:xfrm>
            <a:off x="199800" y="3504960"/>
            <a:ext cx="3485520" cy="14007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 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};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</a:t>
            </a:r>
            <a:r>
              <a:rPr b="0" lang="en-US" sz="1100" strike="noStrike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struct funcionario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62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62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Como criamos a lista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62"/>
          <p:cNvSpPr/>
          <p:nvPr/>
        </p:nvSpPr>
        <p:spPr>
          <a:xfrm>
            <a:off x="5562360" y="313560"/>
            <a:ext cx="3485520" cy="14007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 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</a:t>
            </a:r>
            <a:r>
              <a:rPr b="0" lang="en-US" sz="1100" strike="noStrike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struct funcionario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62"/>
          <p:cNvSpPr/>
          <p:nvPr/>
        </p:nvSpPr>
        <p:spPr>
          <a:xfrm>
            <a:off x="579240" y="2178000"/>
            <a:ext cx="4591440" cy="200628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10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//head é legal também :)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(Funcionario *) </a:t>
            </a:r>
            <a:r>
              <a:rPr b="0" lang="en-US" sz="10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malloc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10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10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0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10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strcpy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10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"Pafuncio"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0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3000.0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0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62"/>
          <p:cNvSpPr/>
          <p:nvPr/>
        </p:nvSpPr>
        <p:spPr>
          <a:xfrm>
            <a:off x="5509080" y="185400"/>
            <a:ext cx="3585240" cy="1761120"/>
          </a:xfrm>
          <a:prstGeom prst="rect">
            <a:avLst/>
          </a:prstGeom>
          <a:solidFill>
            <a:srgbClr val="FFFFFF">
              <a:alpha val="4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63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Memória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09" name="Google Shape;809;p63"/>
          <p:cNvGraphicFramePr/>
          <p:nvPr/>
        </p:nvGraphicFramePr>
        <p:xfrm>
          <a:off x="760680" y="14288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{4F195C10-FBA4-4CA1-9365-CBF3F8C87C02}</a:tableStyleId>
              </a:tblPr>
              <a:tblGrid>
                <a:gridCol w="627125"/>
                <a:gridCol w="627125"/>
                <a:gridCol w="627125"/>
                <a:gridCol w="627125"/>
                <a:gridCol w="627125"/>
                <a:gridCol w="628200"/>
              </a:tblGrid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10" name="Google Shape;810;p63"/>
          <p:cNvSpPr/>
          <p:nvPr/>
        </p:nvSpPr>
        <p:spPr>
          <a:xfrm>
            <a:off x="1306440" y="1046880"/>
            <a:ext cx="969840" cy="24804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63"/>
          <p:cNvSpPr/>
          <p:nvPr/>
        </p:nvSpPr>
        <p:spPr>
          <a:xfrm flipH="1" rot="10800000">
            <a:off x="2247900" y="1018689"/>
            <a:ext cx="1371600" cy="17193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12" name="Google Shape;812;p63"/>
          <p:cNvSpPr/>
          <p:nvPr/>
        </p:nvSpPr>
        <p:spPr>
          <a:xfrm>
            <a:off x="4901400" y="37440"/>
            <a:ext cx="4195080" cy="160884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8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//head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(Funcionario *)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malloc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strcpy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(first-&gt;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8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"Pafuncio"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3000.0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63"/>
          <p:cNvSpPr/>
          <p:nvPr/>
        </p:nvSpPr>
        <p:spPr>
          <a:xfrm>
            <a:off x="4953600" y="133200"/>
            <a:ext cx="3375720" cy="248040"/>
          </a:xfrm>
          <a:prstGeom prst="rect">
            <a:avLst/>
          </a:prstGeom>
          <a:solidFill>
            <a:srgbClr val="FC4B4B">
              <a:alpha val="18823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63"/>
          <p:cNvSpPr txBox="1"/>
          <p:nvPr/>
        </p:nvSpPr>
        <p:spPr>
          <a:xfrm>
            <a:off x="3528000" y="828000"/>
            <a:ext cx="36000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64"/>
          <p:cNvSpPr txBox="1"/>
          <p:nvPr/>
        </p:nvSpPr>
        <p:spPr>
          <a:xfrm>
            <a:off x="311760" y="444960"/>
            <a:ext cx="67082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Memória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20" name="Google Shape;820;p64"/>
          <p:cNvGraphicFramePr/>
          <p:nvPr/>
        </p:nvGraphicFramePr>
        <p:xfrm>
          <a:off x="760680" y="14288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{4F195C10-FBA4-4CA1-9365-CBF3F8C87C02}</a:tableStyleId>
              </a:tblPr>
              <a:tblGrid>
                <a:gridCol w="627125"/>
                <a:gridCol w="627125"/>
                <a:gridCol w="627125"/>
                <a:gridCol w="627125"/>
                <a:gridCol w="627125"/>
                <a:gridCol w="628200"/>
              </a:tblGrid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21" name="Google Shape;821;p64"/>
          <p:cNvSpPr/>
          <p:nvPr/>
        </p:nvSpPr>
        <p:spPr>
          <a:xfrm>
            <a:off x="1352880" y="1046880"/>
            <a:ext cx="923400" cy="24804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64"/>
          <p:cNvSpPr/>
          <p:nvPr/>
        </p:nvSpPr>
        <p:spPr>
          <a:xfrm>
            <a:off x="2276640" y="1171080"/>
            <a:ext cx="452520" cy="7135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23" name="Google Shape;823;p64"/>
          <p:cNvSpPr/>
          <p:nvPr/>
        </p:nvSpPr>
        <p:spPr>
          <a:xfrm>
            <a:off x="2015640" y="1877400"/>
            <a:ext cx="2448000" cy="71352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64"/>
          <p:cNvSpPr/>
          <p:nvPr/>
        </p:nvSpPr>
        <p:spPr>
          <a:xfrm>
            <a:off x="2067480" y="1877400"/>
            <a:ext cx="49356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64"/>
          <p:cNvSpPr/>
          <p:nvPr/>
        </p:nvSpPr>
        <p:spPr>
          <a:xfrm>
            <a:off x="2797200" y="1877400"/>
            <a:ext cx="61164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64"/>
          <p:cNvSpPr/>
          <p:nvPr/>
        </p:nvSpPr>
        <p:spPr>
          <a:xfrm>
            <a:off x="2106000" y="2257920"/>
            <a:ext cx="185508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64"/>
          <p:cNvSpPr/>
          <p:nvPr/>
        </p:nvSpPr>
        <p:spPr>
          <a:xfrm>
            <a:off x="4037400" y="1877400"/>
            <a:ext cx="350640" cy="66888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64"/>
          <p:cNvSpPr/>
          <p:nvPr/>
        </p:nvSpPr>
        <p:spPr>
          <a:xfrm>
            <a:off x="4317120" y="2191320"/>
            <a:ext cx="497880" cy="1926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29" name="Google Shape;829;p64"/>
          <p:cNvSpPr/>
          <p:nvPr/>
        </p:nvSpPr>
        <p:spPr>
          <a:xfrm>
            <a:off x="4901400" y="46800"/>
            <a:ext cx="4195080" cy="160884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8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//head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(Funcionario *)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malloc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strcpy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(first-&gt;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8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"Pafuncio"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3000.0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64"/>
          <p:cNvSpPr/>
          <p:nvPr/>
        </p:nvSpPr>
        <p:spPr>
          <a:xfrm>
            <a:off x="4989600" y="466560"/>
            <a:ext cx="3650400" cy="248040"/>
          </a:xfrm>
          <a:prstGeom prst="rect">
            <a:avLst/>
          </a:prstGeom>
          <a:solidFill>
            <a:srgbClr val="FC4B4B">
              <a:alpha val="18823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1" name="Google Shape;831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0000" y="1980000"/>
            <a:ext cx="2863440" cy="2067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65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Memória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37" name="Google Shape;837;p65"/>
          <p:cNvGraphicFramePr/>
          <p:nvPr/>
        </p:nvGraphicFramePr>
        <p:xfrm>
          <a:off x="760680" y="14288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{4F195C10-FBA4-4CA1-9365-CBF3F8C87C02}</a:tableStyleId>
              </a:tblPr>
              <a:tblGrid>
                <a:gridCol w="627125"/>
                <a:gridCol w="627125"/>
                <a:gridCol w="627125"/>
                <a:gridCol w="627125"/>
                <a:gridCol w="627125"/>
                <a:gridCol w="628200"/>
              </a:tblGrid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38" name="Google Shape;838;p65"/>
          <p:cNvSpPr/>
          <p:nvPr/>
        </p:nvSpPr>
        <p:spPr>
          <a:xfrm>
            <a:off x="1352880" y="1046880"/>
            <a:ext cx="923400" cy="24804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65"/>
          <p:cNvSpPr/>
          <p:nvPr/>
        </p:nvSpPr>
        <p:spPr>
          <a:xfrm>
            <a:off x="2276640" y="1171080"/>
            <a:ext cx="452520" cy="7135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40" name="Google Shape;840;p65"/>
          <p:cNvSpPr/>
          <p:nvPr/>
        </p:nvSpPr>
        <p:spPr>
          <a:xfrm>
            <a:off x="2015640" y="1877400"/>
            <a:ext cx="2448000" cy="71352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65"/>
          <p:cNvSpPr/>
          <p:nvPr/>
        </p:nvSpPr>
        <p:spPr>
          <a:xfrm>
            <a:off x="2067480" y="1877400"/>
            <a:ext cx="49356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65"/>
          <p:cNvSpPr/>
          <p:nvPr/>
        </p:nvSpPr>
        <p:spPr>
          <a:xfrm>
            <a:off x="2797200" y="1877400"/>
            <a:ext cx="61164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65"/>
          <p:cNvSpPr/>
          <p:nvPr/>
        </p:nvSpPr>
        <p:spPr>
          <a:xfrm>
            <a:off x="2106000" y="2257920"/>
            <a:ext cx="185508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65"/>
          <p:cNvSpPr/>
          <p:nvPr/>
        </p:nvSpPr>
        <p:spPr>
          <a:xfrm>
            <a:off x="4037400" y="1877400"/>
            <a:ext cx="350640" cy="66888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65"/>
          <p:cNvSpPr/>
          <p:nvPr/>
        </p:nvSpPr>
        <p:spPr>
          <a:xfrm>
            <a:off x="4317120" y="2191320"/>
            <a:ext cx="497880" cy="1926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46" name="Google Shape;846;p65"/>
          <p:cNvSpPr/>
          <p:nvPr/>
        </p:nvSpPr>
        <p:spPr>
          <a:xfrm>
            <a:off x="4901400" y="56160"/>
            <a:ext cx="4195080" cy="160884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8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//head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(Funcionario *)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malloc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strcpy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(first-&gt;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8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"Pafuncio"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3000.0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65"/>
          <p:cNvSpPr/>
          <p:nvPr/>
        </p:nvSpPr>
        <p:spPr>
          <a:xfrm>
            <a:off x="4989600" y="835920"/>
            <a:ext cx="1130400" cy="248040"/>
          </a:xfrm>
          <a:prstGeom prst="rect">
            <a:avLst/>
          </a:prstGeom>
          <a:solidFill>
            <a:srgbClr val="FC4B4B">
              <a:alpha val="18823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8" name="Google Shape;848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0000" y="1980000"/>
            <a:ext cx="2863440" cy="2067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Estática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0"/>
          <p:cNvSpPr txBox="1"/>
          <p:nvPr/>
        </p:nvSpPr>
        <p:spPr>
          <a:xfrm>
            <a:off x="311760" y="1152360"/>
            <a:ext cx="310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int main()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int a;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float b;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int v[3];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a=10;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b=3.1416;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v[0]=3;v[1]=4;v[2]=5;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: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return 0;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2" name="Google Shape;172;p30"/>
          <p:cNvCxnSpPr/>
          <p:nvPr/>
        </p:nvCxnSpPr>
        <p:spPr>
          <a:xfrm flipH="1" rot="10800000">
            <a:off x="1260000" y="1260000"/>
            <a:ext cx="2880000" cy="1368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3" name="Google Shape;173;p30"/>
          <p:cNvSpPr/>
          <p:nvPr/>
        </p:nvSpPr>
        <p:spPr>
          <a:xfrm>
            <a:off x="4140000" y="1080000"/>
            <a:ext cx="720000" cy="360000"/>
          </a:xfrm>
          <a:prstGeom prst="rect">
            <a:avLst/>
          </a:prstGeom>
          <a:solidFill>
            <a:srgbClr val="2A6099">
              <a:alpha val="4078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10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30"/>
          <p:cNvSpPr/>
          <p:nvPr/>
        </p:nvSpPr>
        <p:spPr>
          <a:xfrm>
            <a:off x="486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0"/>
          <p:cNvSpPr/>
          <p:nvPr/>
        </p:nvSpPr>
        <p:spPr>
          <a:xfrm>
            <a:off x="558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/>
          <p:nvPr/>
        </p:nvSpPr>
        <p:spPr>
          <a:xfrm>
            <a:off x="630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0"/>
          <p:cNvSpPr/>
          <p:nvPr/>
        </p:nvSpPr>
        <p:spPr>
          <a:xfrm>
            <a:off x="4140000" y="1440000"/>
            <a:ext cx="1440000" cy="360000"/>
          </a:xfrm>
          <a:prstGeom prst="rect">
            <a:avLst/>
          </a:prstGeom>
          <a:solidFill>
            <a:srgbClr val="158466">
              <a:alpha val="4980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3.1416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0"/>
          <p:cNvSpPr/>
          <p:nvPr/>
        </p:nvSpPr>
        <p:spPr>
          <a:xfrm>
            <a:off x="5580000" y="144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0"/>
          <p:cNvSpPr/>
          <p:nvPr/>
        </p:nvSpPr>
        <p:spPr>
          <a:xfrm>
            <a:off x="6300000" y="144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0"/>
          <p:cNvSpPr/>
          <p:nvPr/>
        </p:nvSpPr>
        <p:spPr>
          <a:xfrm>
            <a:off x="414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3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0"/>
          <p:cNvSpPr/>
          <p:nvPr/>
        </p:nvSpPr>
        <p:spPr>
          <a:xfrm>
            <a:off x="486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4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0"/>
          <p:cNvSpPr/>
          <p:nvPr/>
        </p:nvSpPr>
        <p:spPr>
          <a:xfrm>
            <a:off x="558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5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0"/>
          <p:cNvSpPr/>
          <p:nvPr/>
        </p:nvSpPr>
        <p:spPr>
          <a:xfrm>
            <a:off x="6300000" y="180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0"/>
          <p:cNvSpPr/>
          <p:nvPr/>
        </p:nvSpPr>
        <p:spPr>
          <a:xfrm>
            <a:off x="414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0"/>
          <p:cNvSpPr/>
          <p:nvPr/>
        </p:nvSpPr>
        <p:spPr>
          <a:xfrm>
            <a:off x="486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0"/>
          <p:cNvSpPr/>
          <p:nvPr/>
        </p:nvSpPr>
        <p:spPr>
          <a:xfrm>
            <a:off x="558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0"/>
          <p:cNvSpPr/>
          <p:nvPr/>
        </p:nvSpPr>
        <p:spPr>
          <a:xfrm>
            <a:off x="630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0"/>
          <p:cNvSpPr txBox="1"/>
          <p:nvPr/>
        </p:nvSpPr>
        <p:spPr>
          <a:xfrm>
            <a:off x="4572000" y="552960"/>
            <a:ext cx="1980000" cy="455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Memória RAM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9" name="Google Shape;189;p30"/>
          <p:cNvCxnSpPr/>
          <p:nvPr/>
        </p:nvCxnSpPr>
        <p:spPr>
          <a:xfrm flipH="1" rot="10800000">
            <a:off x="1620000" y="1620000"/>
            <a:ext cx="2535840" cy="126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0" name="Google Shape;190;p30"/>
          <p:cNvCxnSpPr/>
          <p:nvPr/>
        </p:nvCxnSpPr>
        <p:spPr>
          <a:xfrm flipH="1" rot="10800000">
            <a:off x="2520000" y="1980000"/>
            <a:ext cx="1620000" cy="108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1" name="Google Shape;191;p30"/>
          <p:cNvSpPr txBox="1"/>
          <p:nvPr/>
        </p:nvSpPr>
        <p:spPr>
          <a:xfrm>
            <a:off x="4140000" y="2880000"/>
            <a:ext cx="4500000" cy="11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Problema</a:t>
            </a:r>
            <a:r>
              <a:rPr b="0" lang="en-US" sz="18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 se tivermos que carregar muitos valores para a memória mas não sabemos o máximo?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66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Memória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54" name="Google Shape;854;p66"/>
          <p:cNvGraphicFramePr/>
          <p:nvPr/>
        </p:nvGraphicFramePr>
        <p:xfrm>
          <a:off x="760680" y="14288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{4F195C10-FBA4-4CA1-9365-CBF3F8C87C02}</a:tableStyleId>
              </a:tblPr>
              <a:tblGrid>
                <a:gridCol w="627125"/>
                <a:gridCol w="627125"/>
                <a:gridCol w="627125"/>
                <a:gridCol w="627125"/>
                <a:gridCol w="627125"/>
                <a:gridCol w="628200"/>
              </a:tblGrid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55" name="Google Shape;855;p66"/>
          <p:cNvSpPr/>
          <p:nvPr/>
        </p:nvSpPr>
        <p:spPr>
          <a:xfrm>
            <a:off x="1352880" y="1046880"/>
            <a:ext cx="923400" cy="24804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66"/>
          <p:cNvSpPr/>
          <p:nvPr/>
        </p:nvSpPr>
        <p:spPr>
          <a:xfrm>
            <a:off x="2276640" y="1171080"/>
            <a:ext cx="452520" cy="7135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57" name="Google Shape;857;p66"/>
          <p:cNvSpPr/>
          <p:nvPr/>
        </p:nvSpPr>
        <p:spPr>
          <a:xfrm>
            <a:off x="2015640" y="1877400"/>
            <a:ext cx="2448000" cy="71352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66"/>
          <p:cNvSpPr/>
          <p:nvPr/>
        </p:nvSpPr>
        <p:spPr>
          <a:xfrm>
            <a:off x="2067480" y="1877400"/>
            <a:ext cx="49356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66"/>
          <p:cNvSpPr/>
          <p:nvPr/>
        </p:nvSpPr>
        <p:spPr>
          <a:xfrm>
            <a:off x="2797200" y="1877400"/>
            <a:ext cx="61164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66"/>
          <p:cNvSpPr/>
          <p:nvPr/>
        </p:nvSpPr>
        <p:spPr>
          <a:xfrm>
            <a:off x="2106000" y="2257920"/>
            <a:ext cx="185508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Pafuncio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66"/>
          <p:cNvSpPr/>
          <p:nvPr/>
        </p:nvSpPr>
        <p:spPr>
          <a:xfrm>
            <a:off x="4037400" y="1877400"/>
            <a:ext cx="350640" cy="66888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66"/>
          <p:cNvSpPr/>
          <p:nvPr/>
        </p:nvSpPr>
        <p:spPr>
          <a:xfrm>
            <a:off x="4317120" y="2191320"/>
            <a:ext cx="497880" cy="1926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63" name="Google Shape;863;p66"/>
          <p:cNvSpPr/>
          <p:nvPr/>
        </p:nvSpPr>
        <p:spPr>
          <a:xfrm>
            <a:off x="4903560" y="53640"/>
            <a:ext cx="4195080" cy="160884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8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//head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(Funcionario *)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malloc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strcpy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(first-&gt;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8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"Pafuncio"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3000.0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66"/>
          <p:cNvSpPr/>
          <p:nvPr/>
        </p:nvSpPr>
        <p:spPr>
          <a:xfrm>
            <a:off x="4991760" y="1013400"/>
            <a:ext cx="2388240" cy="248040"/>
          </a:xfrm>
          <a:prstGeom prst="rect">
            <a:avLst/>
          </a:prstGeom>
          <a:solidFill>
            <a:srgbClr val="FC4B4B">
              <a:alpha val="18823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5" name="Google Shape;865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2160" y="1977480"/>
            <a:ext cx="2863440" cy="2067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67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Memória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71" name="Google Shape;871;p67"/>
          <p:cNvGraphicFramePr/>
          <p:nvPr/>
        </p:nvGraphicFramePr>
        <p:xfrm>
          <a:off x="760680" y="14288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{4F195C10-FBA4-4CA1-9365-CBF3F8C87C02}</a:tableStyleId>
              </a:tblPr>
              <a:tblGrid>
                <a:gridCol w="627125"/>
                <a:gridCol w="627125"/>
                <a:gridCol w="627125"/>
                <a:gridCol w="627125"/>
                <a:gridCol w="627125"/>
                <a:gridCol w="628200"/>
              </a:tblGrid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72" name="Google Shape;872;p67"/>
          <p:cNvSpPr/>
          <p:nvPr/>
        </p:nvSpPr>
        <p:spPr>
          <a:xfrm>
            <a:off x="1352880" y="1046880"/>
            <a:ext cx="923400" cy="24804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67"/>
          <p:cNvSpPr/>
          <p:nvPr/>
        </p:nvSpPr>
        <p:spPr>
          <a:xfrm>
            <a:off x="2276640" y="1171080"/>
            <a:ext cx="452520" cy="7135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74" name="Google Shape;874;p67"/>
          <p:cNvSpPr/>
          <p:nvPr/>
        </p:nvSpPr>
        <p:spPr>
          <a:xfrm>
            <a:off x="2015640" y="1877400"/>
            <a:ext cx="2448000" cy="71352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67"/>
          <p:cNvSpPr/>
          <p:nvPr/>
        </p:nvSpPr>
        <p:spPr>
          <a:xfrm>
            <a:off x="2067480" y="1877400"/>
            <a:ext cx="49356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67"/>
          <p:cNvSpPr/>
          <p:nvPr/>
        </p:nvSpPr>
        <p:spPr>
          <a:xfrm>
            <a:off x="2797200" y="1877400"/>
            <a:ext cx="77472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3000.0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Google Shape;877;p67"/>
          <p:cNvSpPr/>
          <p:nvPr/>
        </p:nvSpPr>
        <p:spPr>
          <a:xfrm>
            <a:off x="2106000" y="2257920"/>
            <a:ext cx="185508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Pafuncio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p67"/>
          <p:cNvSpPr/>
          <p:nvPr/>
        </p:nvSpPr>
        <p:spPr>
          <a:xfrm>
            <a:off x="4037400" y="1877400"/>
            <a:ext cx="350640" cy="66888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67"/>
          <p:cNvSpPr/>
          <p:nvPr/>
        </p:nvSpPr>
        <p:spPr>
          <a:xfrm>
            <a:off x="4317120" y="2191320"/>
            <a:ext cx="497880" cy="1926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80" name="Google Shape;880;p67"/>
          <p:cNvSpPr/>
          <p:nvPr/>
        </p:nvSpPr>
        <p:spPr>
          <a:xfrm>
            <a:off x="4905720" y="51120"/>
            <a:ext cx="4195080" cy="160884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8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//head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(Funcionario *)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malloc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strcpy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(first-&gt;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8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"Pafuncio"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3000.0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p67"/>
          <p:cNvSpPr/>
          <p:nvPr/>
        </p:nvSpPr>
        <p:spPr>
          <a:xfrm>
            <a:off x="4993920" y="1190880"/>
            <a:ext cx="1666080" cy="248040"/>
          </a:xfrm>
          <a:prstGeom prst="rect">
            <a:avLst/>
          </a:prstGeom>
          <a:solidFill>
            <a:srgbClr val="FC4B4B">
              <a:alpha val="18823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2" name="Google Shape;882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4320" y="1974960"/>
            <a:ext cx="2863440" cy="2067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68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Memória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88" name="Google Shape;888;p68"/>
          <p:cNvGraphicFramePr/>
          <p:nvPr/>
        </p:nvGraphicFramePr>
        <p:xfrm>
          <a:off x="760680" y="14288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{4F195C10-FBA4-4CA1-9365-CBF3F8C87C02}</a:tableStyleId>
              </a:tblPr>
              <a:tblGrid>
                <a:gridCol w="627125"/>
                <a:gridCol w="627125"/>
                <a:gridCol w="627125"/>
                <a:gridCol w="627125"/>
                <a:gridCol w="627125"/>
                <a:gridCol w="628200"/>
              </a:tblGrid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9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89" name="Google Shape;889;p68"/>
          <p:cNvSpPr/>
          <p:nvPr/>
        </p:nvSpPr>
        <p:spPr>
          <a:xfrm>
            <a:off x="1352880" y="1046880"/>
            <a:ext cx="923400" cy="24804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68"/>
          <p:cNvSpPr/>
          <p:nvPr/>
        </p:nvSpPr>
        <p:spPr>
          <a:xfrm>
            <a:off x="2276640" y="1171080"/>
            <a:ext cx="452520" cy="71352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91" name="Google Shape;891;p68"/>
          <p:cNvSpPr/>
          <p:nvPr/>
        </p:nvSpPr>
        <p:spPr>
          <a:xfrm>
            <a:off x="2015640" y="1877400"/>
            <a:ext cx="2448000" cy="71352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68"/>
          <p:cNvSpPr/>
          <p:nvPr/>
        </p:nvSpPr>
        <p:spPr>
          <a:xfrm>
            <a:off x="2067480" y="1877400"/>
            <a:ext cx="49356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68"/>
          <p:cNvSpPr/>
          <p:nvPr/>
        </p:nvSpPr>
        <p:spPr>
          <a:xfrm>
            <a:off x="2797200" y="1877400"/>
            <a:ext cx="77472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3000.0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Google Shape;894;p68"/>
          <p:cNvSpPr/>
          <p:nvPr/>
        </p:nvSpPr>
        <p:spPr>
          <a:xfrm>
            <a:off x="2106000" y="2257920"/>
            <a:ext cx="1855080" cy="313560"/>
          </a:xfrm>
          <a:prstGeom prst="rect">
            <a:avLst/>
          </a:prstGeom>
          <a:solidFill>
            <a:srgbClr val="95DB75">
              <a:alpha val="6078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Pafuncio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68"/>
          <p:cNvSpPr/>
          <p:nvPr/>
        </p:nvSpPr>
        <p:spPr>
          <a:xfrm>
            <a:off x="4037400" y="1877400"/>
            <a:ext cx="350640" cy="668880"/>
          </a:xfrm>
          <a:prstGeom prst="rect">
            <a:avLst/>
          </a:prstGeom>
          <a:solidFill>
            <a:srgbClr val="6F1359">
              <a:alpha val="71764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68"/>
          <p:cNvSpPr/>
          <p:nvPr/>
        </p:nvSpPr>
        <p:spPr>
          <a:xfrm>
            <a:off x="4317120" y="2191320"/>
            <a:ext cx="497880" cy="192600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flat" cmpd="sng" w="9525">
            <a:solidFill>
              <a:srgbClr val="FF0000"/>
            </a:solidFill>
            <a:prstDash val="solid"/>
            <a:round/>
            <a:headEnd len="med" w="med" type="oval"/>
            <a:tailEnd len="med" w="med" type="triangle"/>
          </a:ln>
        </p:spPr>
      </p:sp>
      <p:sp>
        <p:nvSpPr>
          <p:cNvPr id="897" name="Google Shape;897;p68"/>
          <p:cNvSpPr/>
          <p:nvPr/>
        </p:nvSpPr>
        <p:spPr>
          <a:xfrm>
            <a:off x="4905720" y="51120"/>
            <a:ext cx="4195080" cy="160884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8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//head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(Funcionario *)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malloc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8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strcpy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(first-&gt;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8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"Pafuncio"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3000.0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8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8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8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8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68"/>
          <p:cNvSpPr/>
          <p:nvPr/>
        </p:nvSpPr>
        <p:spPr>
          <a:xfrm>
            <a:off x="4993920" y="1334880"/>
            <a:ext cx="1666080" cy="248040"/>
          </a:xfrm>
          <a:prstGeom prst="rect">
            <a:avLst/>
          </a:prstGeom>
          <a:solidFill>
            <a:srgbClr val="FC4B4B">
              <a:alpha val="18823"/>
            </a:srgbClr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68"/>
          <p:cNvSpPr txBox="1"/>
          <p:nvPr/>
        </p:nvSpPr>
        <p:spPr>
          <a:xfrm>
            <a:off x="4830480" y="2230560"/>
            <a:ext cx="76284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600" strike="noStrike">
                <a:latin typeface="Arial"/>
                <a:ea typeface="Arial"/>
                <a:cs typeface="Arial"/>
                <a:sym typeface="Arial"/>
              </a:rPr>
              <a:t>NULL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69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69"/>
          <p:cNvSpPr txBox="1"/>
          <p:nvPr/>
        </p:nvSpPr>
        <p:spPr>
          <a:xfrm>
            <a:off x="405000" y="1017720"/>
            <a:ext cx="8520120" cy="782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Adicionando outros elementos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Preciso pensar no encadeamento da lista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69"/>
          <p:cNvSpPr/>
          <p:nvPr/>
        </p:nvSpPr>
        <p:spPr>
          <a:xfrm>
            <a:off x="5562360" y="313560"/>
            <a:ext cx="3485520" cy="14007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 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</a:t>
            </a:r>
            <a:r>
              <a:rPr b="0" lang="en-US" sz="1100" strike="noStrike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struct funcionario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69"/>
          <p:cNvSpPr/>
          <p:nvPr/>
        </p:nvSpPr>
        <p:spPr>
          <a:xfrm>
            <a:off x="579240" y="1800000"/>
            <a:ext cx="6440760" cy="32400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*f, *aux, *first=NULL; 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E16173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lang="en-US" sz="140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/*QUANTOS EU QUISER*/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(</a:t>
            </a:r>
            <a:r>
              <a:rPr b="0" lang="en-US" sz="140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*)</a:t>
            </a:r>
            <a:r>
              <a:rPr b="0" lang="en-US" sz="140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malloc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140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140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contador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140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//contador é uma variável qualquer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0" lang="en-US" sz="1400" strike="noStrike">
                <a:solidFill>
                  <a:srgbClr val="E16173"/>
                </a:solidFill>
                <a:latin typeface="Courier New"/>
                <a:ea typeface="Courier New"/>
                <a:cs typeface="Courier New"/>
                <a:sym typeface="Courier New"/>
              </a:rPr>
              <a:t>scanf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(“%s”,&amp;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40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3000.0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40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0" lang="en-US" sz="1400" strike="noStrike">
                <a:solidFill>
                  <a:srgbClr val="E16173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b="0" lang="en-US" sz="140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40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aux=f; </a:t>
            </a:r>
            <a:r>
              <a:rPr b="0" lang="en-US" sz="1400" strike="noStrike">
                <a:solidFill>
                  <a:srgbClr val="00A933"/>
                </a:solidFill>
                <a:latin typeface="Courier New"/>
                <a:ea typeface="Courier New"/>
                <a:cs typeface="Courier New"/>
                <a:sym typeface="Courier New"/>
              </a:rPr>
              <a:t>// inicialmente, todos apontam pa-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 </a:t>
            </a:r>
            <a:r>
              <a:rPr b="0" lang="en-US" sz="1400" strike="noStrike">
                <a:solidFill>
                  <a:srgbClr val="E16173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{            </a:t>
            </a:r>
            <a:r>
              <a:rPr b="0" lang="en-US" sz="1400" strike="noStrike">
                <a:solidFill>
                  <a:srgbClr val="00A933"/>
                </a:solidFill>
                <a:latin typeface="Courier New"/>
                <a:ea typeface="Courier New"/>
                <a:cs typeface="Courier New"/>
                <a:sym typeface="Courier New"/>
              </a:rPr>
              <a:t>// para a primeira região alocada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aux-&gt;next=f; </a:t>
            </a:r>
            <a:r>
              <a:rPr b="0" lang="en-US" sz="1400" strike="noStrike">
                <a:solidFill>
                  <a:srgbClr val="00A933"/>
                </a:solidFill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b="1" lang="en-US" sz="1400" strike="noStrike">
                <a:solidFill>
                  <a:srgbClr val="00A933"/>
                </a:solidFill>
                <a:latin typeface="Courier New"/>
                <a:ea typeface="Courier New"/>
                <a:cs typeface="Courier New"/>
                <a:sym typeface="Courier New"/>
              </a:rPr>
              <a:t>aux</a:t>
            </a:r>
            <a:r>
              <a:rPr b="0" lang="en-US" sz="1400" strike="noStrike">
                <a:solidFill>
                  <a:srgbClr val="00A933"/>
                </a:solidFill>
                <a:latin typeface="Courier New"/>
                <a:ea typeface="Courier New"/>
                <a:cs typeface="Courier New"/>
                <a:sym typeface="Courier New"/>
              </a:rPr>
              <a:t> deve apontar sempre para a região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aux=f;       </a:t>
            </a:r>
            <a:r>
              <a:rPr b="0" lang="en-US" sz="1400" strike="noStrike">
                <a:solidFill>
                  <a:srgbClr val="00A933"/>
                </a:solidFill>
                <a:latin typeface="Courier New"/>
                <a:ea typeface="Courier New"/>
                <a:cs typeface="Courier New"/>
                <a:sym typeface="Courier New"/>
              </a:rPr>
              <a:t>// anterior à nova alocada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69"/>
          <p:cNvSpPr/>
          <p:nvPr/>
        </p:nvSpPr>
        <p:spPr>
          <a:xfrm>
            <a:off x="5509080" y="221400"/>
            <a:ext cx="3585240" cy="1761120"/>
          </a:xfrm>
          <a:prstGeom prst="rect">
            <a:avLst/>
          </a:prstGeom>
          <a:solidFill>
            <a:srgbClr val="FFFFFF">
              <a:alpha val="4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0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70"/>
          <p:cNvSpPr txBox="1"/>
          <p:nvPr/>
        </p:nvSpPr>
        <p:spPr>
          <a:xfrm>
            <a:off x="405000" y="1017720"/>
            <a:ext cx="5026320" cy="1179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Como imprimimos os elementos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Para imprimir devemos iterar sobre todos os elementos partindo do primeiro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70"/>
          <p:cNvSpPr/>
          <p:nvPr/>
        </p:nvSpPr>
        <p:spPr>
          <a:xfrm>
            <a:off x="5562360" y="313560"/>
            <a:ext cx="3485520" cy="14007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 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</a:t>
            </a:r>
            <a:r>
              <a:rPr b="0" lang="en-US" sz="1100" strike="noStrike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struct funcionario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70"/>
          <p:cNvSpPr/>
          <p:nvPr/>
        </p:nvSpPr>
        <p:spPr>
          <a:xfrm>
            <a:off x="579240" y="2261520"/>
            <a:ext cx="7845840" cy="155664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10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aux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10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//vai ser nosso 'contador'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lang="en-US" sz="1050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aux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aux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!= </a:t>
            </a:r>
            <a:r>
              <a:rPr b="0" lang="en-US" sz="10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aux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aux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){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0" lang="en-US" sz="10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//aqui aux vale o elemento atual na lista.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0" lang="en-US" sz="10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printf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10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"Funcionario id: %d, nome: %s, salario: %lf</a:t>
            </a:r>
            <a:r>
              <a:rPr b="0" lang="en-US" sz="1050" strike="noStrike">
                <a:solidFill>
                  <a:srgbClr val="EE0000"/>
                </a:solidFill>
                <a:latin typeface="Courier New"/>
                <a:ea typeface="Courier New"/>
                <a:cs typeface="Courier New"/>
                <a:sym typeface="Courier New"/>
              </a:rPr>
              <a:t>\n</a:t>
            </a:r>
            <a:r>
              <a:rPr b="0" lang="en-US" sz="10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aux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aux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aux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70"/>
          <p:cNvSpPr/>
          <p:nvPr/>
        </p:nvSpPr>
        <p:spPr>
          <a:xfrm>
            <a:off x="5509080" y="149400"/>
            <a:ext cx="3585240" cy="1761120"/>
          </a:xfrm>
          <a:prstGeom prst="rect">
            <a:avLst/>
          </a:prstGeom>
          <a:solidFill>
            <a:srgbClr val="FFFFFF">
              <a:alpha val="4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7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3" name="Google Shape;923;p71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Como criamos a lista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Existe várias formas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Outra possibilidade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4" name="Google Shape;924;p71"/>
          <p:cNvSpPr/>
          <p:nvPr/>
        </p:nvSpPr>
        <p:spPr>
          <a:xfrm>
            <a:off x="4932720" y="2777040"/>
            <a:ext cx="2301840" cy="85572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Funcionario *first;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Lista;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5" name="Google Shape;925;p71"/>
          <p:cNvSpPr/>
          <p:nvPr/>
        </p:nvSpPr>
        <p:spPr>
          <a:xfrm>
            <a:off x="405000" y="2504520"/>
            <a:ext cx="3485520" cy="14007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 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};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</a:t>
            </a:r>
            <a:r>
              <a:rPr b="0" lang="en-US" sz="1100" strike="noStrike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struct funcionario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72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p72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Como criamos a lista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Existe várias formas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Outra possibilidade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72"/>
          <p:cNvSpPr/>
          <p:nvPr/>
        </p:nvSpPr>
        <p:spPr>
          <a:xfrm>
            <a:off x="433800" y="2257920"/>
            <a:ext cx="2242800" cy="124272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72"/>
          <p:cNvSpPr/>
          <p:nvPr/>
        </p:nvSpPr>
        <p:spPr>
          <a:xfrm>
            <a:off x="3016440" y="2303640"/>
            <a:ext cx="2562480" cy="115128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lista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Funcionario *elemento;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 </a:t>
            </a:r>
            <a:r>
              <a:rPr b="0" lang="en-US" sz="1100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lista</a:t>
            </a:r>
            <a:r>
              <a:rPr b="1" lang="en-US" sz="1100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lista Lista;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73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Lista encadeada</a:t>
            </a:r>
            <a:br>
              <a:rPr lang="en-US" sz="1800"/>
            </a:b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Google Shape;939;p73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Como criamos a lista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Existe várias formas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Char char="○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Outra possibilidade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Google Shape;940;p73"/>
          <p:cNvSpPr/>
          <p:nvPr/>
        </p:nvSpPr>
        <p:spPr>
          <a:xfrm>
            <a:off x="433800" y="2257920"/>
            <a:ext cx="2242800" cy="124272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nome[TAM_NOME+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p73"/>
          <p:cNvSpPr/>
          <p:nvPr/>
        </p:nvSpPr>
        <p:spPr>
          <a:xfrm>
            <a:off x="1797840" y="3966120"/>
            <a:ext cx="2562480" cy="52092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Lista *first;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73"/>
          <p:cNvSpPr/>
          <p:nvPr/>
        </p:nvSpPr>
        <p:spPr>
          <a:xfrm>
            <a:off x="3169080" y="2303640"/>
            <a:ext cx="2562480" cy="115128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lista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Funcionario *elemento;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 </a:t>
            </a:r>
            <a:r>
              <a:rPr b="0" lang="en-US" sz="1100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lista</a:t>
            </a:r>
            <a:r>
              <a:rPr b="1" lang="en-US" sz="1100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lista Lista;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74"/>
          <p:cNvSpPr txBox="1"/>
          <p:nvPr/>
        </p:nvSpPr>
        <p:spPr>
          <a:xfrm>
            <a:off x="0" y="32760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Atenção!  Achtung! Attento! Watch out! Attention!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74"/>
          <p:cNvSpPr/>
          <p:nvPr/>
        </p:nvSpPr>
        <p:spPr>
          <a:xfrm>
            <a:off x="5232960" y="864000"/>
            <a:ext cx="1787040" cy="121932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dia;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mes;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ano;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Data;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74"/>
          <p:cNvSpPr/>
          <p:nvPr/>
        </p:nvSpPr>
        <p:spPr>
          <a:xfrm>
            <a:off x="654480" y="917640"/>
            <a:ext cx="3485520" cy="1602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41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Data nascimento;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 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};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</a:t>
            </a:r>
            <a:r>
              <a:rPr b="0" lang="en-US" sz="1100" strike="noStrike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struct funcionario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50" name="Google Shape;950;p74"/>
          <p:cNvCxnSpPr/>
          <p:nvPr/>
        </p:nvCxnSpPr>
        <p:spPr>
          <a:xfrm flipH="1" rot="10800000">
            <a:off x="2160000" y="1440000"/>
            <a:ext cx="3060000" cy="36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51" name="Google Shape;951;p74"/>
          <p:cNvSpPr/>
          <p:nvPr/>
        </p:nvSpPr>
        <p:spPr>
          <a:xfrm>
            <a:off x="540000" y="2700000"/>
            <a:ext cx="3780000" cy="23400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func;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func.id=10;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strcpy(func.nome,</a:t>
            </a:r>
            <a:r>
              <a:rPr b="0" lang="en-US" sz="1400" strike="noStrike">
                <a:solidFill>
                  <a:srgbClr val="FF8000"/>
                </a:solidFill>
                <a:latin typeface="Courier New"/>
                <a:ea typeface="Courier New"/>
                <a:cs typeface="Courier New"/>
                <a:sym typeface="Courier New"/>
              </a:rPr>
              <a:t>”Your Name”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func.salario=4500.45;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b="1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.nascimento.dia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=10;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</a:t>
            </a:r>
            <a:r>
              <a:rPr b="1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.nascimento.mes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=8;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func.</a:t>
            </a:r>
            <a:r>
              <a:rPr b="1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nascimento.ano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=2000;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func.next=NULL;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74"/>
          <p:cNvSpPr/>
          <p:nvPr/>
        </p:nvSpPr>
        <p:spPr>
          <a:xfrm>
            <a:off x="4500000" y="2160000"/>
            <a:ext cx="4500000" cy="28800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*func;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2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func=(Funcionario *)malloc(sizeof(Funcionario))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func-&gt;id=10;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strcpy(func-&gt;nome,</a:t>
            </a:r>
            <a:r>
              <a:rPr b="0" lang="en-US" sz="1400" strike="noStrike">
                <a:solidFill>
                  <a:srgbClr val="FF8000"/>
                </a:solidFill>
                <a:latin typeface="Courier New"/>
                <a:ea typeface="Courier New"/>
                <a:cs typeface="Courier New"/>
                <a:sym typeface="Courier New"/>
              </a:rPr>
              <a:t>”Your Name”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func-&gt;salario=4500.45;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func-&gt;</a:t>
            </a:r>
            <a:r>
              <a:rPr b="1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nascimento.dia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=10;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func-&gt;</a:t>
            </a:r>
            <a:r>
              <a:rPr b="1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nascimento.mes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=8;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func-&gt;</a:t>
            </a:r>
            <a:r>
              <a:rPr b="1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nascimento.ano</a:t>
            </a: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=2000;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func.next=NULL;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75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Importante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75"/>
          <p:cNvSpPr txBox="1"/>
          <p:nvPr/>
        </p:nvSpPr>
        <p:spPr>
          <a:xfrm>
            <a:off x="405000" y="101772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●"/>
            </a:pPr>
            <a:r>
              <a:rPr b="0" lang="en-US" sz="2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Toda a memória alocada deve ser liberada se não os espaços ficarão perdidos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200"/>
              <a:buFont typeface="Arial"/>
              <a:buChar char="○"/>
            </a:pPr>
            <a:r>
              <a:rPr b="0" i="0" lang="en-US" sz="2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Algumas linguagens possuem um sistema de limpeza de memória: </a:t>
            </a:r>
            <a:r>
              <a:rPr b="0" i="0" lang="en-US" sz="2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garbage collector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200"/>
              <a:buFont typeface="Arial"/>
              <a:buChar char="○"/>
            </a:pPr>
            <a:r>
              <a:rPr b="0" i="0" lang="en-US" sz="2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 C padrão não!</a:t>
            </a:r>
            <a:endParaRPr b="0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7999" lvl="2" marL="1296000" marR="0" rtl="0" algn="l">
              <a:spcBef>
                <a:spcPts val="85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●"/>
            </a:pPr>
            <a:r>
              <a:rPr b="0" i="0" lang="en-US" sz="2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free()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75"/>
          <p:cNvSpPr/>
          <p:nvPr/>
        </p:nvSpPr>
        <p:spPr>
          <a:xfrm>
            <a:off x="4428000" y="2771775"/>
            <a:ext cx="4591500" cy="2050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274300">
            <a:noAutofit/>
          </a:bodyPr>
          <a:lstStyle/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*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 </a:t>
            </a:r>
            <a:r>
              <a:rPr b="0" lang="en-US" sz="1050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//head é legal também :)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(Funcionario *) </a:t>
            </a:r>
            <a:r>
              <a:rPr b="0" lang="en-US" sz="10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malloc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10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sizeof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1050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Funcionario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0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strcpy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0" lang="en-US" sz="1050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"Pafuncio"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salario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050" strike="noStrike">
                <a:solidFill>
                  <a:srgbClr val="098658"/>
                </a:solidFill>
                <a:latin typeface="Courier New"/>
                <a:ea typeface="Courier New"/>
                <a:cs typeface="Courier New"/>
                <a:sym typeface="Courier New"/>
              </a:rPr>
              <a:t>3000.0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first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-&gt;</a:t>
            </a:r>
            <a:r>
              <a:rPr b="0" lang="en-US" sz="1050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next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b="0" lang="en-US" sz="1050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50" strike="noStrik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free(first)</a:t>
            </a:r>
            <a:r>
              <a:rPr b="0" lang="en-US" sz="1050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5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Alocação Estática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311760" y="1152360"/>
            <a:ext cx="310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int main()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int a;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float b;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r>
              <a:rPr b="1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int v[3000]</a:t>
            </a: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a=10;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b=3.1416;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v[0]=3;v[1]=4;v[2]=5;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: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  return 0;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1"/>
          <p:cNvSpPr/>
          <p:nvPr/>
        </p:nvSpPr>
        <p:spPr>
          <a:xfrm>
            <a:off x="4140000" y="1080000"/>
            <a:ext cx="720000" cy="360000"/>
          </a:xfrm>
          <a:prstGeom prst="rect">
            <a:avLst/>
          </a:prstGeom>
          <a:solidFill>
            <a:srgbClr val="2A6099">
              <a:alpha val="40784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10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1"/>
          <p:cNvSpPr/>
          <p:nvPr/>
        </p:nvSpPr>
        <p:spPr>
          <a:xfrm>
            <a:off x="486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1"/>
          <p:cNvSpPr/>
          <p:nvPr/>
        </p:nvSpPr>
        <p:spPr>
          <a:xfrm>
            <a:off x="558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1"/>
          <p:cNvSpPr/>
          <p:nvPr/>
        </p:nvSpPr>
        <p:spPr>
          <a:xfrm>
            <a:off x="6300000" y="108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1"/>
          <p:cNvSpPr/>
          <p:nvPr/>
        </p:nvSpPr>
        <p:spPr>
          <a:xfrm>
            <a:off x="4140000" y="1440000"/>
            <a:ext cx="1440000" cy="360000"/>
          </a:xfrm>
          <a:prstGeom prst="rect">
            <a:avLst/>
          </a:prstGeom>
          <a:solidFill>
            <a:srgbClr val="158466">
              <a:alpha val="49803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3.1416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1"/>
          <p:cNvSpPr/>
          <p:nvPr/>
        </p:nvSpPr>
        <p:spPr>
          <a:xfrm>
            <a:off x="5580000" y="144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1"/>
          <p:cNvSpPr/>
          <p:nvPr/>
        </p:nvSpPr>
        <p:spPr>
          <a:xfrm>
            <a:off x="6300000" y="144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1"/>
          <p:cNvSpPr/>
          <p:nvPr/>
        </p:nvSpPr>
        <p:spPr>
          <a:xfrm>
            <a:off x="414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3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1"/>
          <p:cNvSpPr/>
          <p:nvPr/>
        </p:nvSpPr>
        <p:spPr>
          <a:xfrm>
            <a:off x="486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4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1"/>
          <p:cNvSpPr/>
          <p:nvPr/>
        </p:nvSpPr>
        <p:spPr>
          <a:xfrm>
            <a:off x="558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5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1"/>
          <p:cNvSpPr/>
          <p:nvPr/>
        </p:nvSpPr>
        <p:spPr>
          <a:xfrm>
            <a:off x="414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1"/>
          <p:cNvSpPr/>
          <p:nvPr/>
        </p:nvSpPr>
        <p:spPr>
          <a:xfrm>
            <a:off x="486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1"/>
          <p:cNvSpPr/>
          <p:nvPr/>
        </p:nvSpPr>
        <p:spPr>
          <a:xfrm>
            <a:off x="558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1"/>
          <p:cNvSpPr/>
          <p:nvPr/>
        </p:nvSpPr>
        <p:spPr>
          <a:xfrm>
            <a:off x="6300000" y="2160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1"/>
          <p:cNvSpPr txBox="1"/>
          <p:nvPr/>
        </p:nvSpPr>
        <p:spPr>
          <a:xfrm>
            <a:off x="4572000" y="552960"/>
            <a:ext cx="1980000" cy="455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Memória RAM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31"/>
          <p:cNvSpPr txBox="1"/>
          <p:nvPr/>
        </p:nvSpPr>
        <p:spPr>
          <a:xfrm>
            <a:off x="4140000" y="2880000"/>
            <a:ext cx="4860000" cy="1626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Problema</a:t>
            </a:r>
            <a:r>
              <a:rPr b="0" lang="en-US" sz="18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 se tivermos que carregar muitos valores para a memória mas não sabemos o máximo?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55308D"/>
                </a:solidFill>
                <a:latin typeface="Arial"/>
                <a:ea typeface="Arial"/>
                <a:cs typeface="Arial"/>
                <a:sym typeface="Arial"/>
              </a:rPr>
              <a:t>	1. Desperdício de memória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55308D"/>
                </a:solidFill>
                <a:latin typeface="Arial"/>
                <a:ea typeface="Arial"/>
                <a:cs typeface="Arial"/>
                <a:sym typeface="Arial"/>
              </a:rPr>
              <a:t>	2. Falta de memória caso existam mais 			valores do que o planejado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1"/>
          <p:cNvSpPr/>
          <p:nvPr/>
        </p:nvSpPr>
        <p:spPr>
          <a:xfrm>
            <a:off x="630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1"/>
          <p:cNvSpPr/>
          <p:nvPr/>
        </p:nvSpPr>
        <p:spPr>
          <a:xfrm>
            <a:off x="7020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8244000" y="1800000"/>
            <a:ext cx="720000" cy="360000"/>
          </a:xfrm>
          <a:prstGeom prst="rect">
            <a:avLst/>
          </a:prstGeom>
          <a:solidFill>
            <a:srgbClr val="FF4000">
              <a:alpha val="53725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1"/>
          <p:cNvSpPr txBox="1"/>
          <p:nvPr/>
        </p:nvSpPr>
        <p:spPr>
          <a:xfrm>
            <a:off x="7812000" y="1836000"/>
            <a:ext cx="54000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...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76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Exercícios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Google Shape;965;p76"/>
          <p:cNvSpPr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Considerando as definições a seguir, faça o que é pedido nos itens abaixo:</a:t>
            </a:r>
            <a:br>
              <a:rPr lang="en-US" sz="1800">
                <a:latin typeface="Arial"/>
                <a:ea typeface="Arial"/>
                <a:cs typeface="Arial"/>
                <a:sym typeface="Arial"/>
              </a:rPr>
            </a:b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AutoNum type="alphaLcPeriod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Crie as estruturas indicadas, e crie o primeiro funcionário da lista encadeada;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AutoNum type="alphaLcPeriod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Adicione um segundo funcionário mantendo o encadeamento;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AutoNum type="alphaLcPeriod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Crie uma função que receba o ponteiro inicial da lista e imprima todos os elementos (funcionários)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599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76"/>
          <p:cNvSpPr/>
          <p:nvPr/>
        </p:nvSpPr>
        <p:spPr>
          <a:xfrm>
            <a:off x="912960" y="1609920"/>
            <a:ext cx="2846160" cy="121932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dia;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mes;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ano;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 Data;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7" name="Google Shape;967;p76"/>
          <p:cNvSpPr/>
          <p:nvPr/>
        </p:nvSpPr>
        <p:spPr>
          <a:xfrm>
            <a:off x="4173840" y="1609920"/>
            <a:ext cx="3485520" cy="160236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dir="5400000" dist="19080">
              <a:srgbClr val="000000">
                <a:alpha val="5686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funcionario{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id;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char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nome[</a:t>
            </a:r>
            <a:r>
              <a:rPr b="1" lang="en-US" sz="1100" strike="noStrike">
                <a:solidFill>
                  <a:srgbClr val="0000DD"/>
                </a:solidFill>
                <a:latin typeface="Roboto Mono"/>
                <a:ea typeface="Roboto Mono"/>
                <a:cs typeface="Roboto Mono"/>
                <a:sym typeface="Roboto Mono"/>
              </a:rPr>
              <a:t>41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];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333399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salario;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Data nascimento;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struct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 funcionario *next;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}; 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typedef </a:t>
            </a:r>
            <a:r>
              <a:rPr b="0" lang="en-US" sz="1100" strike="noStrike">
                <a:solidFill>
                  <a:srgbClr val="595959"/>
                </a:solidFill>
                <a:latin typeface="Roboto Mono"/>
                <a:ea typeface="Roboto Mono"/>
                <a:cs typeface="Roboto Mono"/>
                <a:sym typeface="Roboto Mono"/>
              </a:rPr>
              <a:t>struct funcionario</a:t>
            </a:r>
            <a:r>
              <a:rPr b="1" lang="en-US" sz="1100" strike="noStrike">
                <a:solidFill>
                  <a:srgbClr val="0088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lang="en-US" sz="1100" strike="noStrike">
                <a:solidFill>
                  <a:srgbClr val="333333"/>
                </a:solidFill>
                <a:latin typeface="Roboto Mono"/>
                <a:ea typeface="Roboto Mono"/>
                <a:cs typeface="Roboto Mono"/>
                <a:sym typeface="Roboto Mono"/>
              </a:rPr>
              <a:t>Funcionario;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77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Exercícios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77"/>
          <p:cNvSpPr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2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Noto Sans Symbols"/>
              <a:buAutoNum type="arabicPeriod" startAt="2"/>
            </a:pPr>
            <a:r>
              <a:rPr b="0" lang="en-US" sz="1800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Considerando a estrutura proposta no exercício anterior, faça as seguintes adaptações em seu programa: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AutoNum type="alphaLcPeriod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O programa deve ler (do teclado) vários registros de funcionários (quando </a:t>
            </a:r>
            <a:r>
              <a:rPr i="0" lang="en-US" sz="1400" u="none" cap="none" strike="noStrike">
                <a:solidFill>
                  <a:srgbClr val="595959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for igual a 0 a entrada é finalizada).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AutoNum type="alphaLcPeriod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Use a mesma função implementada anteriormente e imprima a lista para ver se todos os elementos estão presentes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171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AutoNum type="alphaLcPeriod"/>
            </a:pPr>
            <a:r>
              <a:rPr b="1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Super desafio</a:t>
            </a: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: crie uma nova função que imprimir a lista na ordem inversa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16000" lvl="5" marL="129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30"/>
              <a:buFont typeface="Noto Sans Symbols"/>
              <a:buChar char="●"/>
            </a:pP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Dica: vimos uma possível técnica </a:t>
            </a:r>
            <a:r>
              <a:rPr lang="en-US">
                <a:solidFill>
                  <a:srgbClr val="595959"/>
                </a:solidFill>
              </a:rPr>
              <a:t>na última</a:t>
            </a:r>
            <a:r>
              <a:rPr b="0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 aula :)</a:t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2826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Noto Sans Symbols"/>
              <a:buNone/>
            </a:pPr>
            <a:r>
              <a:t/>
            </a:r>
            <a:endParaRPr b="0" i="0" sz="1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/>
        </p:nvSpPr>
        <p:spPr>
          <a:xfrm>
            <a:off x="311760" y="1152360"/>
            <a:ext cx="526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Recapitulação ponteiros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a;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*p;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2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2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Antes de continuarmos ...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2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32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2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2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2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2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2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2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2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2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2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2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2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2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2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0" name="Google Shape;240;p32"/>
          <p:cNvCxnSpPr/>
          <p:nvPr/>
        </p:nvCxnSpPr>
        <p:spPr>
          <a:xfrm flipH="1" rot="10800000">
            <a:off x="1980000" y="1800000"/>
            <a:ext cx="4140000" cy="18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1" name="Google Shape;241;p32"/>
          <p:cNvCxnSpPr/>
          <p:nvPr/>
        </p:nvCxnSpPr>
        <p:spPr>
          <a:xfrm flipH="1" rot="10800000">
            <a:off x="2160000" y="2160000"/>
            <a:ext cx="3240000" cy="18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42" name="Google Shape;242;p32"/>
          <p:cNvSpPr txBox="1"/>
          <p:nvPr/>
        </p:nvSpPr>
        <p:spPr>
          <a:xfrm>
            <a:off x="5580000" y="1980000"/>
            <a:ext cx="360000" cy="34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?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/>
          <p:nvPr/>
        </p:nvSpPr>
        <p:spPr>
          <a:xfrm>
            <a:off x="311760" y="1152360"/>
            <a:ext cx="526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Recapitulação ponteiros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a;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*p;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a=10;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p=</a:t>
            </a:r>
            <a:r>
              <a:rPr b="0" lang="en-US" sz="2200" strike="noStrike">
                <a:solidFill>
                  <a:srgbClr val="FFBF00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3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3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Antes de continuarmos ...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33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10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3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3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3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3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3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3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3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3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3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3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3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3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3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3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5" name="Google Shape;265;p33"/>
          <p:cNvCxnSpPr/>
          <p:nvPr/>
        </p:nvCxnSpPr>
        <p:spPr>
          <a:xfrm flipH="1" rot="10800000">
            <a:off x="2160000" y="1800000"/>
            <a:ext cx="3960000" cy="90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66" name="Google Shape;266;p33"/>
          <p:cNvCxnSpPr/>
          <p:nvPr/>
        </p:nvCxnSpPr>
        <p:spPr>
          <a:xfrm flipH="1" rot="10800000">
            <a:off x="2160000" y="1980000"/>
            <a:ext cx="3924000" cy="97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/>
          <p:nvPr/>
        </p:nvSpPr>
        <p:spPr>
          <a:xfrm>
            <a:off x="311760" y="1152360"/>
            <a:ext cx="526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Recapitulação ponteiros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a;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*p;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a=10;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p=</a:t>
            </a:r>
            <a:r>
              <a:rPr b="0" lang="en-US" sz="2200" strike="noStrike">
                <a:solidFill>
                  <a:srgbClr val="FFBF00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*</a:t>
            </a:r>
            <a:r>
              <a:rPr b="0" lang="en-US" sz="22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p=20</a:t>
            </a: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4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4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Antes de continuarmos ...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4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endParaRPr b="0" sz="1800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4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4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4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4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4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4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4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4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4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4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4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4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4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4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9" name="Google Shape;289;p34"/>
          <p:cNvCxnSpPr/>
          <p:nvPr/>
        </p:nvCxnSpPr>
        <p:spPr>
          <a:xfrm flipH="1" rot="10800000">
            <a:off x="2160000" y="1800000"/>
            <a:ext cx="3960000" cy="90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90" name="Google Shape;290;p34"/>
          <p:cNvCxnSpPr/>
          <p:nvPr/>
        </p:nvCxnSpPr>
        <p:spPr>
          <a:xfrm flipH="1" rot="10800000">
            <a:off x="2160000" y="1980000"/>
            <a:ext cx="3924000" cy="97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5"/>
          <p:cNvSpPr txBox="1"/>
          <p:nvPr/>
        </p:nvSpPr>
        <p:spPr>
          <a:xfrm>
            <a:off x="311760" y="1152360"/>
            <a:ext cx="52682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Noto Sans Symbols"/>
              <a:buChar char="●"/>
            </a:pPr>
            <a:r>
              <a:rPr b="0" lang="en-US" sz="2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Recapitulação ponteiros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7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a;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*p;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a=10;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p=</a:t>
            </a:r>
            <a:r>
              <a:rPr b="0" lang="en-US" sz="2200" strike="noStrike">
                <a:solidFill>
                  <a:srgbClr val="FFBF00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latin typeface="Arial"/>
                <a:ea typeface="Arial"/>
                <a:cs typeface="Arial"/>
                <a:sym typeface="Arial"/>
              </a:rPr>
              <a:t>            *p=20;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int b=11;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p=</a:t>
            </a:r>
            <a:r>
              <a:rPr b="0" lang="en-US" sz="2200" strike="noStrike">
                <a:solidFill>
                  <a:srgbClr val="FFBF00"/>
                </a:solidFill>
                <a:latin typeface="Arial"/>
                <a:ea typeface="Arial"/>
                <a:cs typeface="Arial"/>
                <a:sym typeface="Arial"/>
              </a:rPr>
              <a:t>&amp;</a:t>
            </a:r>
            <a:r>
              <a:rPr b="0" lang="en-US" sz="22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b;</a:t>
            </a:r>
            <a:endParaRPr b="0" sz="2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5"/>
          <p:cNvSpPr/>
          <p:nvPr/>
        </p:nvSpPr>
        <p:spPr>
          <a:xfrm>
            <a:off x="824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5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Antes de continuarmos ...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5"/>
          <p:cNvSpPr/>
          <p:nvPr/>
        </p:nvSpPr>
        <p:spPr>
          <a:xfrm>
            <a:off x="608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20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5"/>
          <p:cNvSpPr/>
          <p:nvPr/>
        </p:nvSpPr>
        <p:spPr>
          <a:xfrm>
            <a:off x="680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5"/>
          <p:cNvSpPr/>
          <p:nvPr/>
        </p:nvSpPr>
        <p:spPr>
          <a:xfrm>
            <a:off x="752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"/>
          <p:cNvSpPr/>
          <p:nvPr/>
        </p:nvSpPr>
        <p:spPr>
          <a:xfrm>
            <a:off x="8244000" y="169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5"/>
          <p:cNvSpPr/>
          <p:nvPr/>
        </p:nvSpPr>
        <p:spPr>
          <a:xfrm>
            <a:off x="752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5"/>
          <p:cNvSpPr/>
          <p:nvPr/>
        </p:nvSpPr>
        <p:spPr>
          <a:xfrm>
            <a:off x="608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5"/>
          <p:cNvSpPr/>
          <p:nvPr/>
        </p:nvSpPr>
        <p:spPr>
          <a:xfrm>
            <a:off x="680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5"/>
          <p:cNvSpPr/>
          <p:nvPr/>
        </p:nvSpPr>
        <p:spPr>
          <a:xfrm>
            <a:off x="752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5"/>
          <p:cNvSpPr/>
          <p:nvPr/>
        </p:nvSpPr>
        <p:spPr>
          <a:xfrm>
            <a:off x="8244000" y="241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5"/>
          <p:cNvSpPr/>
          <p:nvPr/>
        </p:nvSpPr>
        <p:spPr>
          <a:xfrm>
            <a:off x="608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5"/>
          <p:cNvSpPr/>
          <p:nvPr/>
        </p:nvSpPr>
        <p:spPr>
          <a:xfrm>
            <a:off x="680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5"/>
          <p:cNvSpPr/>
          <p:nvPr/>
        </p:nvSpPr>
        <p:spPr>
          <a:xfrm>
            <a:off x="752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5"/>
          <p:cNvSpPr/>
          <p:nvPr/>
        </p:nvSpPr>
        <p:spPr>
          <a:xfrm>
            <a:off x="8244000" y="277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5"/>
          <p:cNvSpPr/>
          <p:nvPr/>
        </p:nvSpPr>
        <p:spPr>
          <a:xfrm>
            <a:off x="680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5"/>
          <p:cNvSpPr/>
          <p:nvPr/>
        </p:nvSpPr>
        <p:spPr>
          <a:xfrm>
            <a:off x="6084000" y="2052000"/>
            <a:ext cx="720000" cy="360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latin typeface="Arial"/>
                <a:ea typeface="Arial"/>
                <a:cs typeface="Arial"/>
                <a:sym typeface="Arial"/>
              </a:rPr>
              <a:t>11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3" name="Google Shape;313;p35"/>
          <p:cNvCxnSpPr/>
          <p:nvPr/>
        </p:nvCxnSpPr>
        <p:spPr>
          <a:xfrm flipH="1" rot="10800000">
            <a:off x="2160000" y="1800000"/>
            <a:ext cx="3960000" cy="90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14" name="Google Shape;314;p35"/>
          <p:cNvCxnSpPr/>
          <p:nvPr/>
        </p:nvCxnSpPr>
        <p:spPr>
          <a:xfrm flipH="1" rot="10800000">
            <a:off x="2160000" y="2412000"/>
            <a:ext cx="3924000" cy="1548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315" name="Google Shape;315;p35"/>
          <p:cNvCxnSpPr/>
          <p:nvPr/>
        </p:nvCxnSpPr>
        <p:spPr>
          <a:xfrm flipH="1" rot="10800000">
            <a:off x="2376000" y="2304000"/>
            <a:ext cx="3744000" cy="1332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